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4"/>
  </p:sldMasterIdLst>
  <p:notesMasterIdLst>
    <p:notesMasterId r:id="rId23"/>
  </p:notesMasterIdLst>
  <p:sldIdLst>
    <p:sldId id="256" r:id="rId5"/>
    <p:sldId id="546" r:id="rId6"/>
    <p:sldId id="292" r:id="rId7"/>
    <p:sldId id="544" r:id="rId8"/>
    <p:sldId id="547" r:id="rId9"/>
    <p:sldId id="272" r:id="rId10"/>
    <p:sldId id="528" r:id="rId11"/>
    <p:sldId id="261" r:id="rId12"/>
    <p:sldId id="529" r:id="rId13"/>
    <p:sldId id="542" r:id="rId14"/>
    <p:sldId id="545" r:id="rId15"/>
    <p:sldId id="265" r:id="rId16"/>
    <p:sldId id="267" r:id="rId17"/>
    <p:sldId id="532" r:id="rId18"/>
    <p:sldId id="268" r:id="rId19"/>
    <p:sldId id="269" r:id="rId20"/>
    <p:sldId id="540"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DBFA7-04B3-41DC-B795-EBF30CA4FB73}" v="24" dt="2020-09-10T21:49:36.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0" autoAdjust="0"/>
    <p:restoredTop sz="93873" autoAdjust="0"/>
  </p:normalViewPr>
  <p:slideViewPr>
    <p:cSldViewPr snapToGrid="0">
      <p:cViewPr varScale="1">
        <p:scale>
          <a:sx n="103" d="100"/>
          <a:sy n="103" d="100"/>
        </p:scale>
        <p:origin x="158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ey, Jennifer" userId="57597d4f-37fc-474b-9cfa-6681efa3ab06" providerId="ADAL" clId="{4CADBFA7-04B3-41DC-B795-EBF30CA4FB73}"/>
    <pc:docChg chg="undo custSel mod addSld delSld modSld">
      <pc:chgData name="Maney, Jennifer" userId="57597d4f-37fc-474b-9cfa-6681efa3ab06" providerId="ADAL" clId="{4CADBFA7-04B3-41DC-B795-EBF30CA4FB73}" dt="2020-09-10T22:40:27.654" v="70" actId="2"/>
      <pc:docMkLst>
        <pc:docMk/>
      </pc:docMkLst>
      <pc:sldChg chg="modSp">
        <pc:chgData name="Maney, Jennifer" userId="57597d4f-37fc-474b-9cfa-6681efa3ab06" providerId="ADAL" clId="{4CADBFA7-04B3-41DC-B795-EBF30CA4FB73}" dt="2020-09-10T21:42:43.082" v="63" actId="14100"/>
        <pc:sldMkLst>
          <pc:docMk/>
          <pc:sldMk cId="2024362521" sldId="528"/>
        </pc:sldMkLst>
        <pc:spChg chg="mod">
          <ac:chgData name="Maney, Jennifer" userId="57597d4f-37fc-474b-9cfa-6681efa3ab06" providerId="ADAL" clId="{4CADBFA7-04B3-41DC-B795-EBF30CA4FB73}" dt="2020-09-10T21:42:43.082" v="63" actId="14100"/>
          <ac:spMkLst>
            <pc:docMk/>
            <pc:sldMk cId="2024362521" sldId="528"/>
            <ac:spMk id="2" creationId="{DC0C2007-D95C-4683-91C0-B2265CDDA59D}"/>
          </ac:spMkLst>
        </pc:spChg>
      </pc:sldChg>
      <pc:sldChg chg="modSp">
        <pc:chgData name="Maney, Jennifer" userId="57597d4f-37fc-474b-9cfa-6681efa3ab06" providerId="ADAL" clId="{4CADBFA7-04B3-41DC-B795-EBF30CA4FB73}" dt="2020-09-10T22:40:27.654" v="70" actId="2"/>
        <pc:sldMkLst>
          <pc:docMk/>
          <pc:sldMk cId="3842837544" sldId="542"/>
        </pc:sldMkLst>
        <pc:spChg chg="mod">
          <ac:chgData name="Maney, Jennifer" userId="57597d4f-37fc-474b-9cfa-6681efa3ab06" providerId="ADAL" clId="{4CADBFA7-04B3-41DC-B795-EBF30CA4FB73}" dt="2020-09-10T22:40:27.654" v="70" actId="2"/>
          <ac:spMkLst>
            <pc:docMk/>
            <pc:sldMk cId="3842837544" sldId="542"/>
            <ac:spMk id="2" creationId="{9E1333C0-1DC3-490A-B20D-5121DA0ACCE7}"/>
          </ac:spMkLst>
        </pc:spChg>
        <pc:graphicFrameChg chg="mod">
          <ac:chgData name="Maney, Jennifer" userId="57597d4f-37fc-474b-9cfa-6681efa3ab06" providerId="ADAL" clId="{4CADBFA7-04B3-41DC-B795-EBF30CA4FB73}" dt="2020-09-10T21:43:00.317" v="64" actId="14100"/>
          <ac:graphicFrameMkLst>
            <pc:docMk/>
            <pc:sldMk cId="3842837544" sldId="542"/>
            <ac:graphicFrameMk id="5" creationId="{F8FC95F3-7308-493C-9E2F-70B7DCECA376}"/>
          </ac:graphicFrameMkLst>
        </pc:graphicFrameChg>
      </pc:sldChg>
      <pc:sldChg chg="addSp delSp modSp del">
        <pc:chgData name="Maney, Jennifer" userId="57597d4f-37fc-474b-9cfa-6681efa3ab06" providerId="ADAL" clId="{4CADBFA7-04B3-41DC-B795-EBF30CA4FB73}" dt="2020-09-10T17:41:23.133" v="62" actId="47"/>
        <pc:sldMkLst>
          <pc:docMk/>
          <pc:sldMk cId="2298347118" sldId="543"/>
        </pc:sldMkLst>
        <pc:spChg chg="mod">
          <ac:chgData name="Maney, Jennifer" userId="57597d4f-37fc-474b-9cfa-6681efa3ab06" providerId="ADAL" clId="{4CADBFA7-04B3-41DC-B795-EBF30CA4FB73}" dt="2020-09-10T17:40:35.437" v="55" actId="1076"/>
          <ac:spMkLst>
            <pc:docMk/>
            <pc:sldMk cId="2298347118" sldId="543"/>
            <ac:spMk id="2" creationId="{AFAD254C-2787-46FE-A41E-6665692678D7}"/>
          </ac:spMkLst>
        </pc:spChg>
        <pc:picChg chg="add del mod">
          <ac:chgData name="Maney, Jennifer" userId="57597d4f-37fc-474b-9cfa-6681efa3ab06" providerId="ADAL" clId="{4CADBFA7-04B3-41DC-B795-EBF30CA4FB73}" dt="2020-09-10T17:40:36.023" v="56"/>
          <ac:picMkLst>
            <pc:docMk/>
            <pc:sldMk cId="2298347118" sldId="543"/>
            <ac:picMk id="2050" creationId="{1BC14599-B04C-46BA-8D3E-11140EC1B1CF}"/>
          </ac:picMkLst>
        </pc:picChg>
      </pc:sldChg>
      <pc:sldChg chg="addSp delSp modSp mod setBg setClrOvrMap">
        <pc:chgData name="Maney, Jennifer" userId="57597d4f-37fc-474b-9cfa-6681efa3ab06" providerId="ADAL" clId="{4CADBFA7-04B3-41DC-B795-EBF30CA4FB73}" dt="2020-09-10T17:39:55.399" v="52" actId="14100"/>
        <pc:sldMkLst>
          <pc:docMk/>
          <pc:sldMk cId="2504471437" sldId="546"/>
        </pc:sldMkLst>
        <pc:spChg chg="mod">
          <ac:chgData name="Maney, Jennifer" userId="57597d4f-37fc-474b-9cfa-6681efa3ab06" providerId="ADAL" clId="{4CADBFA7-04B3-41DC-B795-EBF30CA4FB73}" dt="2020-09-10T17:38:46.982" v="26" actId="26606"/>
          <ac:spMkLst>
            <pc:docMk/>
            <pc:sldMk cId="2504471437" sldId="546"/>
            <ac:spMk id="2" creationId="{5E4B284B-2A05-4944-9E87-E92D700DD063}"/>
          </ac:spMkLst>
        </pc:spChg>
        <pc:spChg chg="add del mod">
          <ac:chgData name="Maney, Jennifer" userId="57597d4f-37fc-474b-9cfa-6681efa3ab06" providerId="ADAL" clId="{4CADBFA7-04B3-41DC-B795-EBF30CA4FB73}" dt="2020-09-10T17:39:55.399" v="52" actId="14100"/>
          <ac:spMkLst>
            <pc:docMk/>
            <pc:sldMk cId="2504471437" sldId="546"/>
            <ac:spMk id="3" creationId="{C24A2E0C-24ED-4A88-85D0-D93428848B13}"/>
          </ac:spMkLst>
        </pc:spChg>
        <pc:spChg chg="add del">
          <ac:chgData name="Maney, Jennifer" userId="57597d4f-37fc-474b-9cfa-6681efa3ab06" providerId="ADAL" clId="{4CADBFA7-04B3-41DC-B795-EBF30CA4FB73}" dt="2020-09-10T17:38:46.982" v="26" actId="26606"/>
          <ac:spMkLst>
            <pc:docMk/>
            <pc:sldMk cId="2504471437" sldId="546"/>
            <ac:spMk id="8" creationId="{8B996A54-0CDD-4A46-B3D2-02F43219A757}"/>
          </ac:spMkLst>
        </pc:spChg>
        <pc:spChg chg="add del">
          <ac:chgData name="Maney, Jennifer" userId="57597d4f-37fc-474b-9cfa-6681efa3ab06" providerId="ADAL" clId="{4CADBFA7-04B3-41DC-B795-EBF30CA4FB73}" dt="2020-09-10T17:38:46.982" v="26" actId="26606"/>
          <ac:spMkLst>
            <pc:docMk/>
            <pc:sldMk cId="2504471437" sldId="546"/>
            <ac:spMk id="10" creationId="{06F0BB8C-8C08-44AD-9EBB-B43BE66A5B36}"/>
          </ac:spMkLst>
        </pc:spChg>
        <pc:spChg chg="add del">
          <ac:chgData name="Maney, Jennifer" userId="57597d4f-37fc-474b-9cfa-6681efa3ab06" providerId="ADAL" clId="{4CADBFA7-04B3-41DC-B795-EBF30CA4FB73}" dt="2020-09-10T17:38:46.982" v="26" actId="26606"/>
          <ac:spMkLst>
            <pc:docMk/>
            <pc:sldMk cId="2504471437" sldId="546"/>
            <ac:spMk id="15" creationId="{3BFBA67F-0D4D-4C2E-A1D7-82D080A4B3AD}"/>
          </ac:spMkLst>
        </pc:spChg>
        <pc:spChg chg="add del">
          <ac:chgData name="Maney, Jennifer" userId="57597d4f-37fc-474b-9cfa-6681efa3ab06" providerId="ADAL" clId="{4CADBFA7-04B3-41DC-B795-EBF30CA4FB73}" dt="2020-09-10T17:38:46.982" v="26" actId="26606"/>
          <ac:spMkLst>
            <pc:docMk/>
            <pc:sldMk cId="2504471437" sldId="546"/>
            <ac:spMk id="17" creationId="{EFA2AC96-1E47-421C-A03F-F98E354EB4E6}"/>
          </ac:spMkLst>
        </pc:spChg>
        <pc:graphicFrameChg chg="add del mod modGraphic">
          <ac:chgData name="Maney, Jennifer" userId="57597d4f-37fc-474b-9cfa-6681efa3ab06" providerId="ADAL" clId="{4CADBFA7-04B3-41DC-B795-EBF30CA4FB73}" dt="2020-09-10T17:37:49.232" v="5"/>
          <ac:graphicFrameMkLst>
            <pc:docMk/>
            <pc:sldMk cId="2504471437" sldId="546"/>
            <ac:graphicFrameMk id="4" creationId="{B925BDF7-5DB8-437C-A254-F828A9AC9D00}"/>
          </ac:graphicFrameMkLst>
        </pc:graphicFrameChg>
      </pc:sldChg>
      <pc:sldChg chg="addSp modSp new add">
        <pc:chgData name="Maney, Jennifer" userId="57597d4f-37fc-474b-9cfa-6681efa3ab06" providerId="ADAL" clId="{4CADBFA7-04B3-41DC-B795-EBF30CA4FB73}" dt="2020-09-10T17:40:58.364" v="61"/>
        <pc:sldMkLst>
          <pc:docMk/>
          <pc:sldMk cId="1158923912" sldId="547"/>
        </pc:sldMkLst>
        <pc:spChg chg="mod">
          <ac:chgData name="Maney, Jennifer" userId="57597d4f-37fc-474b-9cfa-6681efa3ab06" providerId="ADAL" clId="{4CADBFA7-04B3-41DC-B795-EBF30CA4FB73}" dt="2020-09-10T17:40:58.364" v="61"/>
          <ac:spMkLst>
            <pc:docMk/>
            <pc:sldMk cId="1158923912" sldId="547"/>
            <ac:spMk id="2" creationId="{07C33A79-021E-48E1-B389-FDD0124B98A8}"/>
          </ac:spMkLst>
        </pc:spChg>
        <pc:picChg chg="add mod">
          <ac:chgData name="Maney, Jennifer" userId="57597d4f-37fc-474b-9cfa-6681efa3ab06" providerId="ADAL" clId="{4CADBFA7-04B3-41DC-B795-EBF30CA4FB73}" dt="2020-09-10T17:40:51.940" v="60" actId="1076"/>
          <ac:picMkLst>
            <pc:docMk/>
            <pc:sldMk cId="1158923912" sldId="547"/>
            <ac:picMk id="3074" creationId="{FF636131-C9A0-4D1C-952E-0F8AA1040455}"/>
          </ac:picMkLst>
        </pc:picChg>
      </pc:sldChg>
      <pc:sldChg chg="modSp new add del">
        <pc:chgData name="Maney, Jennifer" userId="57597d4f-37fc-474b-9cfa-6681efa3ab06" providerId="ADAL" clId="{4CADBFA7-04B3-41DC-B795-EBF30CA4FB73}" dt="2020-09-10T21:49:56.302" v="69" actId="47"/>
        <pc:sldMkLst>
          <pc:docMk/>
          <pc:sldMk cId="3676204513" sldId="548"/>
        </pc:sldMkLst>
        <pc:spChg chg="mod">
          <ac:chgData name="Maney, Jennifer" userId="57597d4f-37fc-474b-9cfa-6681efa3ab06" providerId="ADAL" clId="{4CADBFA7-04B3-41DC-B795-EBF30CA4FB73}" dt="2020-09-10T21:49:36.979" v="68" actId="27636"/>
          <ac:spMkLst>
            <pc:docMk/>
            <pc:sldMk cId="3676204513" sldId="548"/>
            <ac:spMk id="2" creationId="{A9F13E07-9100-45D9-973E-0B5BD47650A0}"/>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719FE-7CD5-40EC-B205-9E42D429E306}" type="doc">
      <dgm:prSet loTypeId="urn:microsoft.com/office/officeart/2016/7/layout/HexagonTimeline" loCatId="process" qsTypeId="urn:microsoft.com/office/officeart/2005/8/quickstyle/simple4" qsCatId="simple" csTypeId="urn:microsoft.com/office/officeart/2005/8/colors/colorful2" csCatId="colorful" phldr="1"/>
      <dgm:spPr/>
      <dgm:t>
        <a:bodyPr/>
        <a:lstStyle/>
        <a:p>
          <a:endParaRPr lang="en-US"/>
        </a:p>
      </dgm:t>
    </dgm:pt>
    <dgm:pt modelId="{1CE508AD-0489-4966-976F-3CC9C4A5AE87}">
      <dgm:prSet/>
      <dgm:spPr/>
      <dgm:t>
        <a:bodyPr/>
        <a:lstStyle/>
        <a:p>
          <a:r>
            <a:rPr lang="en-US" dirty="0"/>
            <a:t>Fall 2017</a:t>
          </a:r>
        </a:p>
      </dgm:t>
    </dgm:pt>
    <dgm:pt modelId="{91FDDD7A-DE4D-44B8-8853-C7CC8E428933}" type="parTrans" cxnId="{FC47E2B9-6C83-4248-8EE2-054E844E8B3A}">
      <dgm:prSet/>
      <dgm:spPr/>
      <dgm:t>
        <a:bodyPr/>
        <a:lstStyle/>
        <a:p>
          <a:endParaRPr lang="en-US"/>
        </a:p>
      </dgm:t>
    </dgm:pt>
    <dgm:pt modelId="{D2BDA887-A45A-4F28-9A92-2BB4B1270F0F}" type="sibTrans" cxnId="{FC47E2B9-6C83-4248-8EE2-054E844E8B3A}">
      <dgm:prSet/>
      <dgm:spPr/>
      <dgm:t>
        <a:bodyPr/>
        <a:lstStyle/>
        <a:p>
          <a:endParaRPr lang="en-US"/>
        </a:p>
      </dgm:t>
    </dgm:pt>
    <dgm:pt modelId="{81DA0CE8-250B-4706-A0D2-9C9E63CB5389}">
      <dgm:prSet/>
      <dgm:spPr/>
      <dgm:t>
        <a:bodyPr/>
        <a:lstStyle/>
        <a:p>
          <a:r>
            <a:rPr lang="en-US" dirty="0"/>
            <a:t>16.4%</a:t>
          </a:r>
        </a:p>
      </dgm:t>
    </dgm:pt>
    <dgm:pt modelId="{AC333B98-B96D-4777-A51A-704D7EBFE46E}" type="parTrans" cxnId="{644E7687-E2C3-4AAE-995C-9A6EF8C4B5E5}">
      <dgm:prSet/>
      <dgm:spPr/>
      <dgm:t>
        <a:bodyPr/>
        <a:lstStyle/>
        <a:p>
          <a:endParaRPr lang="en-US"/>
        </a:p>
      </dgm:t>
    </dgm:pt>
    <dgm:pt modelId="{48C62779-5D7F-4346-A229-C03C5C19D43A}" type="sibTrans" cxnId="{644E7687-E2C3-4AAE-995C-9A6EF8C4B5E5}">
      <dgm:prSet/>
      <dgm:spPr/>
      <dgm:t>
        <a:bodyPr/>
        <a:lstStyle/>
        <a:p>
          <a:endParaRPr lang="en-US"/>
        </a:p>
      </dgm:t>
    </dgm:pt>
    <dgm:pt modelId="{7C88A333-5791-4D79-9DE4-00C664A6B37B}">
      <dgm:prSet/>
      <dgm:spPr/>
      <dgm:t>
        <a:bodyPr/>
        <a:lstStyle/>
        <a:p>
          <a:r>
            <a:rPr lang="en-US" dirty="0"/>
            <a:t>Fall 2018</a:t>
          </a:r>
        </a:p>
      </dgm:t>
    </dgm:pt>
    <dgm:pt modelId="{31C3A01F-B13A-4DEB-98EA-945A64EE9DD6}" type="parTrans" cxnId="{8416D4D1-A7AA-47BB-80D8-D693A9D5F986}">
      <dgm:prSet/>
      <dgm:spPr/>
      <dgm:t>
        <a:bodyPr/>
        <a:lstStyle/>
        <a:p>
          <a:endParaRPr lang="en-US"/>
        </a:p>
      </dgm:t>
    </dgm:pt>
    <dgm:pt modelId="{13E3BEEB-5194-4F64-8263-976BBE7D1C88}" type="sibTrans" cxnId="{8416D4D1-A7AA-47BB-80D8-D693A9D5F986}">
      <dgm:prSet/>
      <dgm:spPr/>
      <dgm:t>
        <a:bodyPr/>
        <a:lstStyle/>
        <a:p>
          <a:endParaRPr lang="en-US"/>
        </a:p>
      </dgm:t>
    </dgm:pt>
    <dgm:pt modelId="{9EE011A8-6771-4745-9414-FDA4352E86E4}">
      <dgm:prSet/>
      <dgm:spPr/>
      <dgm:t>
        <a:bodyPr/>
        <a:lstStyle/>
        <a:p>
          <a:r>
            <a:rPr lang="en-US" dirty="0"/>
            <a:t>17.3%</a:t>
          </a:r>
        </a:p>
      </dgm:t>
    </dgm:pt>
    <dgm:pt modelId="{8F4AD2AD-669B-43EA-BE30-115E1C49BD94}" type="parTrans" cxnId="{2B175F20-E06C-47B4-85FC-3C11B4B3A7CB}">
      <dgm:prSet/>
      <dgm:spPr/>
      <dgm:t>
        <a:bodyPr/>
        <a:lstStyle/>
        <a:p>
          <a:endParaRPr lang="en-US"/>
        </a:p>
      </dgm:t>
    </dgm:pt>
    <dgm:pt modelId="{2D774CC1-410F-42B0-A34A-1A85F7A31BB6}" type="sibTrans" cxnId="{2B175F20-E06C-47B4-85FC-3C11B4B3A7CB}">
      <dgm:prSet/>
      <dgm:spPr/>
      <dgm:t>
        <a:bodyPr/>
        <a:lstStyle/>
        <a:p>
          <a:endParaRPr lang="en-US"/>
        </a:p>
      </dgm:t>
    </dgm:pt>
    <dgm:pt modelId="{7702127D-762F-4A70-93B0-098A02D95B27}">
      <dgm:prSet/>
      <dgm:spPr/>
      <dgm:t>
        <a:bodyPr/>
        <a:lstStyle/>
        <a:p>
          <a:r>
            <a:rPr lang="en-US" dirty="0"/>
            <a:t>Fall 2019</a:t>
          </a:r>
        </a:p>
      </dgm:t>
    </dgm:pt>
    <dgm:pt modelId="{9AF29E00-CFAB-4361-A172-E5785F4768F4}" type="parTrans" cxnId="{A852FDE5-40AA-4330-BBE5-FB08CC3A6A17}">
      <dgm:prSet/>
      <dgm:spPr/>
      <dgm:t>
        <a:bodyPr/>
        <a:lstStyle/>
        <a:p>
          <a:endParaRPr lang="en-US"/>
        </a:p>
      </dgm:t>
    </dgm:pt>
    <dgm:pt modelId="{0E55F701-2F4A-4A40-9AA6-363773625BCC}" type="sibTrans" cxnId="{A852FDE5-40AA-4330-BBE5-FB08CC3A6A17}">
      <dgm:prSet/>
      <dgm:spPr/>
      <dgm:t>
        <a:bodyPr/>
        <a:lstStyle/>
        <a:p>
          <a:endParaRPr lang="en-US"/>
        </a:p>
      </dgm:t>
    </dgm:pt>
    <dgm:pt modelId="{A4BCC099-9D41-4396-9606-B927F7E4B81B}">
      <dgm:prSet/>
      <dgm:spPr/>
      <dgm:t>
        <a:bodyPr/>
        <a:lstStyle/>
        <a:p>
          <a:r>
            <a:rPr lang="en-US" dirty="0"/>
            <a:t>18.9%</a:t>
          </a:r>
        </a:p>
      </dgm:t>
    </dgm:pt>
    <dgm:pt modelId="{DEDA6D19-2948-4C54-9EDD-DAA511B8C9D1}" type="parTrans" cxnId="{3C248611-D102-47D8-8B9A-2A43C5427FC1}">
      <dgm:prSet/>
      <dgm:spPr/>
      <dgm:t>
        <a:bodyPr/>
        <a:lstStyle/>
        <a:p>
          <a:endParaRPr lang="en-US"/>
        </a:p>
      </dgm:t>
    </dgm:pt>
    <dgm:pt modelId="{F8834D33-7E3D-40F7-B958-F598C91FB891}" type="sibTrans" cxnId="{3C248611-D102-47D8-8B9A-2A43C5427FC1}">
      <dgm:prSet/>
      <dgm:spPr/>
      <dgm:t>
        <a:bodyPr/>
        <a:lstStyle/>
        <a:p>
          <a:endParaRPr lang="en-US"/>
        </a:p>
      </dgm:t>
    </dgm:pt>
    <dgm:pt modelId="{C2265A1F-0F52-4A9B-8708-0924FF95A11F}" type="pres">
      <dgm:prSet presAssocID="{CA6719FE-7CD5-40EC-B205-9E42D429E306}" presName="Name0" presStyleCnt="0">
        <dgm:presLayoutVars>
          <dgm:chMax/>
          <dgm:chPref/>
          <dgm:animLvl val="lvl"/>
        </dgm:presLayoutVars>
      </dgm:prSet>
      <dgm:spPr/>
    </dgm:pt>
    <dgm:pt modelId="{C6A8FA1C-5820-480B-A8E4-612386FB777E}" type="pres">
      <dgm:prSet presAssocID="{1CE508AD-0489-4966-976F-3CC9C4A5AE87}" presName="composite" presStyleCnt="0"/>
      <dgm:spPr/>
    </dgm:pt>
    <dgm:pt modelId="{1BB18F9F-FAD2-4E87-9376-E488E300026B}" type="pres">
      <dgm:prSet presAssocID="{1CE508AD-0489-4966-976F-3CC9C4A5AE87}" presName="Parent1" presStyleLbl="alignNode1" presStyleIdx="0" presStyleCnt="3">
        <dgm:presLayoutVars>
          <dgm:chMax val="1"/>
          <dgm:chPref val="1"/>
          <dgm:bulletEnabled val="1"/>
        </dgm:presLayoutVars>
      </dgm:prSet>
      <dgm:spPr/>
    </dgm:pt>
    <dgm:pt modelId="{F26DDC48-0F32-44B7-B642-C07CB663990E}" type="pres">
      <dgm:prSet presAssocID="{1CE508AD-0489-4966-976F-3CC9C4A5AE87}" presName="Childtext1" presStyleLbl="revTx" presStyleIdx="0" presStyleCnt="3">
        <dgm:presLayoutVars>
          <dgm:chMax val="0"/>
          <dgm:chPref val="0"/>
          <dgm:bulletEnabled/>
        </dgm:presLayoutVars>
      </dgm:prSet>
      <dgm:spPr/>
    </dgm:pt>
    <dgm:pt modelId="{CB545466-E0F8-4EBF-9968-8A703D4C8CA8}" type="pres">
      <dgm:prSet presAssocID="{1CE508AD-0489-4966-976F-3CC9C4A5AE87}" presName="ConnectLine" presStyleLbl="sibTrans1D1" presStyleIdx="0" presStyleCnt="3"/>
      <dgm:spPr>
        <a:noFill/>
        <a:ln w="12700" cap="flat" cmpd="sng" algn="ctr">
          <a:solidFill>
            <a:schemeClr val="accent2">
              <a:hueOff val="0"/>
              <a:satOff val="0"/>
              <a:lumOff val="0"/>
              <a:alphaOff val="0"/>
            </a:schemeClr>
          </a:solidFill>
          <a:prstDash val="dash"/>
        </a:ln>
        <a:effectLst/>
      </dgm:spPr>
    </dgm:pt>
    <dgm:pt modelId="{B76D85BD-1292-41DA-9D16-CDAA8498A7CF}" type="pres">
      <dgm:prSet presAssocID="{1CE508AD-0489-4966-976F-3CC9C4A5AE87}" presName="ConnectLineEnd" presStyleLbl="node1" presStyleIdx="0" presStyleCnt="3"/>
      <dgm:spPr/>
    </dgm:pt>
    <dgm:pt modelId="{D2CF785D-D2E9-4069-8F69-F0BE3A9748FE}" type="pres">
      <dgm:prSet presAssocID="{1CE508AD-0489-4966-976F-3CC9C4A5AE87}" presName="EmptyPane" presStyleCnt="0"/>
      <dgm:spPr/>
    </dgm:pt>
    <dgm:pt modelId="{FFFAC5FC-C250-46E8-8AE3-AFAE4B63B151}" type="pres">
      <dgm:prSet presAssocID="{D2BDA887-A45A-4F28-9A92-2BB4B1270F0F}" presName="spaceBetweenRectangles" presStyleLbl="fgAcc1" presStyleIdx="0" presStyleCnt="2"/>
      <dgm:spPr/>
    </dgm:pt>
    <dgm:pt modelId="{C4223AE4-60BC-418A-B23C-46470BD2148D}" type="pres">
      <dgm:prSet presAssocID="{7C88A333-5791-4D79-9DE4-00C664A6B37B}" presName="composite" presStyleCnt="0"/>
      <dgm:spPr/>
    </dgm:pt>
    <dgm:pt modelId="{55F3CBB0-FBD4-4B0E-AB51-3FE6DF18CDC8}" type="pres">
      <dgm:prSet presAssocID="{7C88A333-5791-4D79-9DE4-00C664A6B37B}" presName="Parent1" presStyleLbl="alignNode1" presStyleIdx="1" presStyleCnt="3">
        <dgm:presLayoutVars>
          <dgm:chMax val="1"/>
          <dgm:chPref val="1"/>
          <dgm:bulletEnabled val="1"/>
        </dgm:presLayoutVars>
      </dgm:prSet>
      <dgm:spPr/>
    </dgm:pt>
    <dgm:pt modelId="{BDA22011-3E59-49D6-884E-AC4BBF802021}" type="pres">
      <dgm:prSet presAssocID="{7C88A333-5791-4D79-9DE4-00C664A6B37B}" presName="Childtext1" presStyleLbl="revTx" presStyleIdx="1" presStyleCnt="3">
        <dgm:presLayoutVars>
          <dgm:chMax val="0"/>
          <dgm:chPref val="0"/>
          <dgm:bulletEnabled/>
        </dgm:presLayoutVars>
      </dgm:prSet>
      <dgm:spPr/>
    </dgm:pt>
    <dgm:pt modelId="{B55E00EA-ACA2-4D56-AAB5-22B73B7684A2}" type="pres">
      <dgm:prSet presAssocID="{7C88A333-5791-4D79-9DE4-00C664A6B37B}" presName="ConnectLine" presStyleLbl="sibTrans1D1" presStyleIdx="1" presStyleCnt="3"/>
      <dgm:spPr>
        <a:noFill/>
        <a:ln w="12700" cap="flat" cmpd="sng" algn="ctr">
          <a:solidFill>
            <a:schemeClr val="accent2">
              <a:hueOff val="1106460"/>
              <a:satOff val="5101"/>
              <a:lumOff val="784"/>
              <a:alphaOff val="0"/>
            </a:schemeClr>
          </a:solidFill>
          <a:prstDash val="dash"/>
        </a:ln>
        <a:effectLst/>
      </dgm:spPr>
    </dgm:pt>
    <dgm:pt modelId="{85BEDEDC-D987-4444-B390-3ED93C080649}" type="pres">
      <dgm:prSet presAssocID="{7C88A333-5791-4D79-9DE4-00C664A6B37B}" presName="ConnectLineEnd" presStyleLbl="node1" presStyleIdx="1" presStyleCnt="3"/>
      <dgm:spPr/>
    </dgm:pt>
    <dgm:pt modelId="{ABBA605B-D061-4D23-BC28-BC4578D2E1C5}" type="pres">
      <dgm:prSet presAssocID="{7C88A333-5791-4D79-9DE4-00C664A6B37B}" presName="EmptyPane" presStyleCnt="0"/>
      <dgm:spPr/>
    </dgm:pt>
    <dgm:pt modelId="{EFCC70C0-DB05-48AC-ABA3-83B874A61661}" type="pres">
      <dgm:prSet presAssocID="{13E3BEEB-5194-4F64-8263-976BBE7D1C88}" presName="spaceBetweenRectangles" presStyleLbl="fgAcc1" presStyleIdx="1" presStyleCnt="2"/>
      <dgm:spPr/>
    </dgm:pt>
    <dgm:pt modelId="{3B0A7458-2550-4592-A057-D4C90951A986}" type="pres">
      <dgm:prSet presAssocID="{7702127D-762F-4A70-93B0-098A02D95B27}" presName="composite" presStyleCnt="0"/>
      <dgm:spPr/>
    </dgm:pt>
    <dgm:pt modelId="{B4763E09-FF6A-4A8A-8DFC-3FA6F8AA0CC4}" type="pres">
      <dgm:prSet presAssocID="{7702127D-762F-4A70-93B0-098A02D95B27}" presName="Parent1" presStyleLbl="alignNode1" presStyleIdx="2" presStyleCnt="3">
        <dgm:presLayoutVars>
          <dgm:chMax val="1"/>
          <dgm:chPref val="1"/>
          <dgm:bulletEnabled val="1"/>
        </dgm:presLayoutVars>
      </dgm:prSet>
      <dgm:spPr/>
    </dgm:pt>
    <dgm:pt modelId="{62CB8538-B37E-4100-AD3A-97B22359F87A}" type="pres">
      <dgm:prSet presAssocID="{7702127D-762F-4A70-93B0-098A02D95B27}" presName="Childtext1" presStyleLbl="revTx" presStyleIdx="2" presStyleCnt="3">
        <dgm:presLayoutVars>
          <dgm:chMax val="0"/>
          <dgm:chPref val="0"/>
          <dgm:bulletEnabled/>
        </dgm:presLayoutVars>
      </dgm:prSet>
      <dgm:spPr/>
    </dgm:pt>
    <dgm:pt modelId="{0535B7F2-6CCC-43DF-9D12-3495368E691A}" type="pres">
      <dgm:prSet presAssocID="{7702127D-762F-4A70-93B0-098A02D95B27}" presName="ConnectLine" presStyleLbl="sibTrans1D1" presStyleIdx="2" presStyleCnt="3"/>
      <dgm:spPr>
        <a:noFill/>
        <a:ln w="12700" cap="flat" cmpd="sng" algn="ctr">
          <a:solidFill>
            <a:schemeClr val="accent2">
              <a:hueOff val="2212920"/>
              <a:satOff val="10201"/>
              <a:lumOff val="1569"/>
              <a:alphaOff val="0"/>
            </a:schemeClr>
          </a:solidFill>
          <a:prstDash val="dash"/>
        </a:ln>
        <a:effectLst/>
      </dgm:spPr>
    </dgm:pt>
    <dgm:pt modelId="{829549E6-59CF-49DE-B9E4-EA7772DE7C4D}" type="pres">
      <dgm:prSet presAssocID="{7702127D-762F-4A70-93B0-098A02D95B27}" presName="ConnectLineEnd" presStyleLbl="node1" presStyleIdx="2" presStyleCnt="3"/>
      <dgm:spPr/>
    </dgm:pt>
    <dgm:pt modelId="{6613767A-6456-475D-ABD0-703766E7F7CA}" type="pres">
      <dgm:prSet presAssocID="{7702127D-762F-4A70-93B0-098A02D95B27}" presName="EmptyPane" presStyleCnt="0"/>
      <dgm:spPr/>
    </dgm:pt>
  </dgm:ptLst>
  <dgm:cxnLst>
    <dgm:cxn modelId="{D30B0F11-6BAC-46DA-A9DE-ABC261D1D2AF}" type="presOf" srcId="{7702127D-762F-4A70-93B0-098A02D95B27}" destId="{B4763E09-FF6A-4A8A-8DFC-3FA6F8AA0CC4}" srcOrd="0" destOrd="0" presId="urn:microsoft.com/office/officeart/2016/7/layout/HexagonTimeline"/>
    <dgm:cxn modelId="{3C248611-D102-47D8-8B9A-2A43C5427FC1}" srcId="{7702127D-762F-4A70-93B0-098A02D95B27}" destId="{A4BCC099-9D41-4396-9606-B927F7E4B81B}" srcOrd="0" destOrd="0" parTransId="{DEDA6D19-2948-4C54-9EDD-DAA511B8C9D1}" sibTransId="{F8834D33-7E3D-40F7-B958-F598C91FB891}"/>
    <dgm:cxn modelId="{2B175F20-E06C-47B4-85FC-3C11B4B3A7CB}" srcId="{7C88A333-5791-4D79-9DE4-00C664A6B37B}" destId="{9EE011A8-6771-4745-9414-FDA4352E86E4}" srcOrd="0" destOrd="0" parTransId="{8F4AD2AD-669B-43EA-BE30-115E1C49BD94}" sibTransId="{2D774CC1-410F-42B0-A34A-1A85F7A31BB6}"/>
    <dgm:cxn modelId="{641ACA74-928F-48C1-AA9E-F6E42D74167A}" type="presOf" srcId="{A4BCC099-9D41-4396-9606-B927F7E4B81B}" destId="{62CB8538-B37E-4100-AD3A-97B22359F87A}" srcOrd="0" destOrd="0" presId="urn:microsoft.com/office/officeart/2016/7/layout/HexagonTimeline"/>
    <dgm:cxn modelId="{644E7687-E2C3-4AAE-995C-9A6EF8C4B5E5}" srcId="{1CE508AD-0489-4966-976F-3CC9C4A5AE87}" destId="{81DA0CE8-250B-4706-A0D2-9C9E63CB5389}" srcOrd="0" destOrd="0" parTransId="{AC333B98-B96D-4777-A51A-704D7EBFE46E}" sibTransId="{48C62779-5D7F-4346-A229-C03C5C19D43A}"/>
    <dgm:cxn modelId="{EEB778B4-4312-4B20-A638-EE17509F879E}" type="presOf" srcId="{81DA0CE8-250B-4706-A0D2-9C9E63CB5389}" destId="{F26DDC48-0F32-44B7-B642-C07CB663990E}" srcOrd="0" destOrd="0" presId="urn:microsoft.com/office/officeart/2016/7/layout/HexagonTimeline"/>
    <dgm:cxn modelId="{FC47E2B9-6C83-4248-8EE2-054E844E8B3A}" srcId="{CA6719FE-7CD5-40EC-B205-9E42D429E306}" destId="{1CE508AD-0489-4966-976F-3CC9C4A5AE87}" srcOrd="0" destOrd="0" parTransId="{91FDDD7A-DE4D-44B8-8853-C7CC8E428933}" sibTransId="{D2BDA887-A45A-4F28-9A92-2BB4B1270F0F}"/>
    <dgm:cxn modelId="{A62F84C6-BA38-433D-BE0E-DC226D573706}" type="presOf" srcId="{7C88A333-5791-4D79-9DE4-00C664A6B37B}" destId="{55F3CBB0-FBD4-4B0E-AB51-3FE6DF18CDC8}" srcOrd="0" destOrd="0" presId="urn:microsoft.com/office/officeart/2016/7/layout/HexagonTimeline"/>
    <dgm:cxn modelId="{1EF3DCC6-60B7-482B-9EAE-B9590A2B29F4}" type="presOf" srcId="{1CE508AD-0489-4966-976F-3CC9C4A5AE87}" destId="{1BB18F9F-FAD2-4E87-9376-E488E300026B}" srcOrd="0" destOrd="0" presId="urn:microsoft.com/office/officeart/2016/7/layout/HexagonTimeline"/>
    <dgm:cxn modelId="{19E785CD-12A8-470E-BF12-1EED0C6A3408}" type="presOf" srcId="{9EE011A8-6771-4745-9414-FDA4352E86E4}" destId="{BDA22011-3E59-49D6-884E-AC4BBF802021}" srcOrd="0" destOrd="0" presId="urn:microsoft.com/office/officeart/2016/7/layout/HexagonTimeline"/>
    <dgm:cxn modelId="{8416D4D1-A7AA-47BB-80D8-D693A9D5F986}" srcId="{CA6719FE-7CD5-40EC-B205-9E42D429E306}" destId="{7C88A333-5791-4D79-9DE4-00C664A6B37B}" srcOrd="1" destOrd="0" parTransId="{31C3A01F-B13A-4DEB-98EA-945A64EE9DD6}" sibTransId="{13E3BEEB-5194-4F64-8263-976BBE7D1C88}"/>
    <dgm:cxn modelId="{A852FDE5-40AA-4330-BBE5-FB08CC3A6A17}" srcId="{CA6719FE-7CD5-40EC-B205-9E42D429E306}" destId="{7702127D-762F-4A70-93B0-098A02D95B27}" srcOrd="2" destOrd="0" parTransId="{9AF29E00-CFAB-4361-A172-E5785F4768F4}" sibTransId="{0E55F701-2F4A-4A40-9AA6-363773625BCC}"/>
    <dgm:cxn modelId="{A64B58F6-1433-4BCF-9744-0871CB0709BB}" type="presOf" srcId="{CA6719FE-7CD5-40EC-B205-9E42D429E306}" destId="{C2265A1F-0F52-4A9B-8708-0924FF95A11F}" srcOrd="0" destOrd="0" presId="urn:microsoft.com/office/officeart/2016/7/layout/HexagonTimeline"/>
    <dgm:cxn modelId="{9461954E-BD46-49BB-8F4F-8AC61267A38D}" type="presParOf" srcId="{C2265A1F-0F52-4A9B-8708-0924FF95A11F}" destId="{C6A8FA1C-5820-480B-A8E4-612386FB777E}" srcOrd="0" destOrd="0" presId="urn:microsoft.com/office/officeart/2016/7/layout/HexagonTimeline"/>
    <dgm:cxn modelId="{16B6195C-F413-4795-A41E-868AD89E2F6D}" type="presParOf" srcId="{C6A8FA1C-5820-480B-A8E4-612386FB777E}" destId="{1BB18F9F-FAD2-4E87-9376-E488E300026B}" srcOrd="0" destOrd="0" presId="urn:microsoft.com/office/officeart/2016/7/layout/HexagonTimeline"/>
    <dgm:cxn modelId="{0A2F904D-8ABF-45D6-A777-76DA05D1B55C}" type="presParOf" srcId="{C6A8FA1C-5820-480B-A8E4-612386FB777E}" destId="{F26DDC48-0F32-44B7-B642-C07CB663990E}" srcOrd="1" destOrd="0" presId="urn:microsoft.com/office/officeart/2016/7/layout/HexagonTimeline"/>
    <dgm:cxn modelId="{0DDEDF8B-046C-4B43-A7D7-F0A7719D9D87}" type="presParOf" srcId="{C6A8FA1C-5820-480B-A8E4-612386FB777E}" destId="{CB545466-E0F8-4EBF-9968-8A703D4C8CA8}" srcOrd="2" destOrd="0" presId="urn:microsoft.com/office/officeart/2016/7/layout/HexagonTimeline"/>
    <dgm:cxn modelId="{CE838930-FE00-436B-8354-2E4854C57988}" type="presParOf" srcId="{C6A8FA1C-5820-480B-A8E4-612386FB777E}" destId="{B76D85BD-1292-41DA-9D16-CDAA8498A7CF}" srcOrd="3" destOrd="0" presId="urn:microsoft.com/office/officeart/2016/7/layout/HexagonTimeline"/>
    <dgm:cxn modelId="{DACACAA9-DE3B-4600-9F30-08B6E7CB5E00}" type="presParOf" srcId="{C6A8FA1C-5820-480B-A8E4-612386FB777E}" destId="{D2CF785D-D2E9-4069-8F69-F0BE3A9748FE}" srcOrd="4" destOrd="0" presId="urn:microsoft.com/office/officeart/2016/7/layout/HexagonTimeline"/>
    <dgm:cxn modelId="{86AD4FEE-8D71-4E21-8CA7-6EE4F35F1B6F}" type="presParOf" srcId="{C2265A1F-0F52-4A9B-8708-0924FF95A11F}" destId="{FFFAC5FC-C250-46E8-8AE3-AFAE4B63B151}" srcOrd="1" destOrd="0" presId="urn:microsoft.com/office/officeart/2016/7/layout/HexagonTimeline"/>
    <dgm:cxn modelId="{C966CB86-670E-47A4-AAE8-D935DBBEEF4F}" type="presParOf" srcId="{C2265A1F-0F52-4A9B-8708-0924FF95A11F}" destId="{C4223AE4-60BC-418A-B23C-46470BD2148D}" srcOrd="2" destOrd="0" presId="urn:microsoft.com/office/officeart/2016/7/layout/HexagonTimeline"/>
    <dgm:cxn modelId="{A878FF6B-8F63-463C-8102-F9D9073DDB23}" type="presParOf" srcId="{C4223AE4-60BC-418A-B23C-46470BD2148D}" destId="{55F3CBB0-FBD4-4B0E-AB51-3FE6DF18CDC8}" srcOrd="0" destOrd="0" presId="urn:microsoft.com/office/officeart/2016/7/layout/HexagonTimeline"/>
    <dgm:cxn modelId="{7224F35B-1DF8-43A8-AF62-6F9528378702}" type="presParOf" srcId="{C4223AE4-60BC-418A-B23C-46470BD2148D}" destId="{BDA22011-3E59-49D6-884E-AC4BBF802021}" srcOrd="1" destOrd="0" presId="urn:microsoft.com/office/officeart/2016/7/layout/HexagonTimeline"/>
    <dgm:cxn modelId="{227EE390-0DD3-429B-9AA1-80346AD55120}" type="presParOf" srcId="{C4223AE4-60BC-418A-B23C-46470BD2148D}" destId="{B55E00EA-ACA2-4D56-AAB5-22B73B7684A2}" srcOrd="2" destOrd="0" presId="urn:microsoft.com/office/officeart/2016/7/layout/HexagonTimeline"/>
    <dgm:cxn modelId="{03C01CF1-E84A-4AB2-9B5C-618DC56DBC3C}" type="presParOf" srcId="{C4223AE4-60BC-418A-B23C-46470BD2148D}" destId="{85BEDEDC-D987-4444-B390-3ED93C080649}" srcOrd="3" destOrd="0" presId="urn:microsoft.com/office/officeart/2016/7/layout/HexagonTimeline"/>
    <dgm:cxn modelId="{93FFE6DB-4C36-4865-8DCD-6BF29AA62011}" type="presParOf" srcId="{C4223AE4-60BC-418A-B23C-46470BD2148D}" destId="{ABBA605B-D061-4D23-BC28-BC4578D2E1C5}" srcOrd="4" destOrd="0" presId="urn:microsoft.com/office/officeart/2016/7/layout/HexagonTimeline"/>
    <dgm:cxn modelId="{CB3B5DFD-4C59-4BAF-961E-3982400CACA5}" type="presParOf" srcId="{C2265A1F-0F52-4A9B-8708-0924FF95A11F}" destId="{EFCC70C0-DB05-48AC-ABA3-83B874A61661}" srcOrd="3" destOrd="0" presId="urn:microsoft.com/office/officeart/2016/7/layout/HexagonTimeline"/>
    <dgm:cxn modelId="{1391114F-BA13-4260-B6D6-53D6F06F617E}" type="presParOf" srcId="{C2265A1F-0F52-4A9B-8708-0924FF95A11F}" destId="{3B0A7458-2550-4592-A057-D4C90951A986}" srcOrd="4" destOrd="0" presId="urn:microsoft.com/office/officeart/2016/7/layout/HexagonTimeline"/>
    <dgm:cxn modelId="{90F4DE3A-0728-41DA-A7FA-D366EB05E0E5}" type="presParOf" srcId="{3B0A7458-2550-4592-A057-D4C90951A986}" destId="{B4763E09-FF6A-4A8A-8DFC-3FA6F8AA0CC4}" srcOrd="0" destOrd="0" presId="urn:microsoft.com/office/officeart/2016/7/layout/HexagonTimeline"/>
    <dgm:cxn modelId="{959930A0-240C-40FC-90F9-A574D9AE7AA6}" type="presParOf" srcId="{3B0A7458-2550-4592-A057-D4C90951A986}" destId="{62CB8538-B37E-4100-AD3A-97B22359F87A}" srcOrd="1" destOrd="0" presId="urn:microsoft.com/office/officeart/2016/7/layout/HexagonTimeline"/>
    <dgm:cxn modelId="{A5A7B287-1BBB-4F31-9814-3EE02DB9E008}" type="presParOf" srcId="{3B0A7458-2550-4592-A057-D4C90951A986}" destId="{0535B7F2-6CCC-43DF-9D12-3495368E691A}" srcOrd="2" destOrd="0" presId="urn:microsoft.com/office/officeart/2016/7/layout/HexagonTimeline"/>
    <dgm:cxn modelId="{210E9F70-429E-4AF1-9BD8-F9F472E5AB10}" type="presParOf" srcId="{3B0A7458-2550-4592-A057-D4C90951A986}" destId="{829549E6-59CF-49DE-B9E4-EA7772DE7C4D}" srcOrd="3" destOrd="0" presId="urn:microsoft.com/office/officeart/2016/7/layout/HexagonTimeline"/>
    <dgm:cxn modelId="{40780C44-B478-4884-AF1D-678FAF189259}" type="presParOf" srcId="{3B0A7458-2550-4592-A057-D4C90951A986}" destId="{6613767A-6456-475D-ABD0-703766E7F7CA}"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560A66-CE57-420D-BCE7-6919A686024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BA0981D-86A8-4D3B-A1AB-257CE6ABB17E}">
      <dgm:prSet/>
      <dgm:spPr/>
      <dgm:t>
        <a:bodyPr/>
        <a:lstStyle/>
        <a:p>
          <a:pPr>
            <a:defRPr cap="all"/>
          </a:pPr>
          <a:r>
            <a:rPr lang="en-US" dirty="0"/>
            <a:t>Marketing materials/social media that reflects their culture</a:t>
          </a:r>
        </a:p>
      </dgm:t>
    </dgm:pt>
    <dgm:pt modelId="{0074CE04-42D3-4482-82AE-13B43F78B84F}" type="parTrans" cxnId="{7854849C-7A85-4FB0-A0EE-155869D5E67F}">
      <dgm:prSet/>
      <dgm:spPr/>
      <dgm:t>
        <a:bodyPr/>
        <a:lstStyle/>
        <a:p>
          <a:endParaRPr lang="en-US"/>
        </a:p>
      </dgm:t>
    </dgm:pt>
    <dgm:pt modelId="{782BB8A0-89E5-4DD6-A966-4DF988FDA167}" type="sibTrans" cxnId="{7854849C-7A85-4FB0-A0EE-155869D5E67F}">
      <dgm:prSet/>
      <dgm:spPr/>
      <dgm:t>
        <a:bodyPr/>
        <a:lstStyle/>
        <a:p>
          <a:endParaRPr lang="en-US"/>
        </a:p>
      </dgm:t>
    </dgm:pt>
    <dgm:pt modelId="{82940077-35BD-4E8E-9A6A-9504D825DEF7}">
      <dgm:prSet/>
      <dgm:spPr/>
      <dgm:t>
        <a:bodyPr/>
        <a:lstStyle/>
        <a:p>
          <a:pPr>
            <a:defRPr cap="all"/>
          </a:pPr>
          <a:r>
            <a:rPr lang="en-US" dirty="0"/>
            <a:t>Signs, videos, websites, and other materials in Spanish </a:t>
          </a:r>
        </a:p>
      </dgm:t>
    </dgm:pt>
    <dgm:pt modelId="{1B3FF461-C671-415B-B373-32832CA6ED92}" type="parTrans" cxnId="{77997F07-D78C-4420-AD6F-A77A7C5BF514}">
      <dgm:prSet/>
      <dgm:spPr/>
      <dgm:t>
        <a:bodyPr/>
        <a:lstStyle/>
        <a:p>
          <a:endParaRPr lang="en-US"/>
        </a:p>
      </dgm:t>
    </dgm:pt>
    <dgm:pt modelId="{EB0CE860-FDB8-4631-9B07-40F4C36AD05C}" type="sibTrans" cxnId="{77997F07-D78C-4420-AD6F-A77A7C5BF514}">
      <dgm:prSet/>
      <dgm:spPr/>
      <dgm:t>
        <a:bodyPr/>
        <a:lstStyle/>
        <a:p>
          <a:endParaRPr lang="en-US"/>
        </a:p>
      </dgm:t>
    </dgm:pt>
    <dgm:pt modelId="{4D65743B-3B4C-4BF6-8C52-E3374D0717A5}">
      <dgm:prSet/>
      <dgm:spPr/>
      <dgm:t>
        <a:bodyPr/>
        <a:lstStyle/>
        <a:p>
          <a:pPr>
            <a:defRPr cap="all"/>
          </a:pPr>
          <a:r>
            <a:rPr lang="en-US" dirty="0"/>
            <a:t>Campus space dedicated to showcase their culture</a:t>
          </a:r>
        </a:p>
      </dgm:t>
    </dgm:pt>
    <dgm:pt modelId="{68B59F51-98E9-4303-8F3F-69B0999DADFF}" type="parTrans" cxnId="{68DB96F8-C886-473F-8FCB-DBC823D2FE28}">
      <dgm:prSet/>
      <dgm:spPr/>
      <dgm:t>
        <a:bodyPr/>
        <a:lstStyle/>
        <a:p>
          <a:endParaRPr lang="en-US"/>
        </a:p>
      </dgm:t>
    </dgm:pt>
    <dgm:pt modelId="{594E720E-5907-4135-89BC-5090B2F08AC0}" type="sibTrans" cxnId="{68DB96F8-C886-473F-8FCB-DBC823D2FE28}">
      <dgm:prSet/>
      <dgm:spPr/>
      <dgm:t>
        <a:bodyPr/>
        <a:lstStyle/>
        <a:p>
          <a:endParaRPr lang="en-US"/>
        </a:p>
      </dgm:t>
    </dgm:pt>
    <dgm:pt modelId="{BB19BD6B-3B81-4E62-A176-7FF1E4C75FDA}">
      <dgm:prSet/>
      <dgm:spPr/>
      <dgm:t>
        <a:bodyPr/>
        <a:lstStyle/>
        <a:p>
          <a:pPr>
            <a:defRPr cap="all"/>
          </a:pPr>
          <a:r>
            <a:rPr lang="en-US" dirty="0"/>
            <a:t>Programs and classes in Spanish or bilingually</a:t>
          </a:r>
        </a:p>
      </dgm:t>
    </dgm:pt>
    <dgm:pt modelId="{B3796B48-7FF4-4229-967C-C33F075ABCB8}" type="parTrans" cxnId="{EE185A3A-A838-4D13-B4A8-829368B0679D}">
      <dgm:prSet/>
      <dgm:spPr/>
      <dgm:t>
        <a:bodyPr/>
        <a:lstStyle/>
        <a:p>
          <a:endParaRPr lang="en-US"/>
        </a:p>
      </dgm:t>
    </dgm:pt>
    <dgm:pt modelId="{ACBA6EA6-A149-44D3-931F-A3F3924A9ECA}" type="sibTrans" cxnId="{EE185A3A-A838-4D13-B4A8-829368B0679D}">
      <dgm:prSet/>
      <dgm:spPr/>
      <dgm:t>
        <a:bodyPr/>
        <a:lstStyle/>
        <a:p>
          <a:endParaRPr lang="en-US"/>
        </a:p>
      </dgm:t>
    </dgm:pt>
    <dgm:pt modelId="{FB48B719-2777-4FE5-B28C-65BAE59BE15A}">
      <dgm:prSet/>
      <dgm:spPr/>
      <dgm:t>
        <a:bodyPr/>
        <a:lstStyle/>
        <a:p>
          <a:pPr>
            <a:defRPr cap="all"/>
          </a:pPr>
          <a:r>
            <a:rPr lang="en-US" dirty="0"/>
            <a:t>Mentors with whom they can identify</a:t>
          </a:r>
        </a:p>
      </dgm:t>
    </dgm:pt>
    <dgm:pt modelId="{651C89C8-FF34-43AE-B0E6-66504B40CD95}" type="parTrans" cxnId="{252DA6D7-25F6-4BCA-82CD-96898C9B12A4}">
      <dgm:prSet/>
      <dgm:spPr/>
      <dgm:t>
        <a:bodyPr/>
        <a:lstStyle/>
        <a:p>
          <a:endParaRPr lang="en-US"/>
        </a:p>
      </dgm:t>
    </dgm:pt>
    <dgm:pt modelId="{C55589EB-F4AC-467C-B46C-0877D6648FCB}" type="sibTrans" cxnId="{252DA6D7-25F6-4BCA-82CD-96898C9B12A4}">
      <dgm:prSet/>
      <dgm:spPr/>
      <dgm:t>
        <a:bodyPr/>
        <a:lstStyle/>
        <a:p>
          <a:endParaRPr lang="en-US"/>
        </a:p>
      </dgm:t>
    </dgm:pt>
    <dgm:pt modelId="{2B248513-4000-49F6-AD3F-0490514295BB}">
      <dgm:prSet/>
      <dgm:spPr/>
      <dgm:t>
        <a:bodyPr/>
        <a:lstStyle/>
        <a:p>
          <a:pPr>
            <a:defRPr cap="all"/>
          </a:pPr>
          <a:r>
            <a:rPr lang="en-US" dirty="0"/>
            <a:t>Apprentices/internships, clinical placements, and service learning opportunities in their communities</a:t>
          </a:r>
        </a:p>
      </dgm:t>
    </dgm:pt>
    <dgm:pt modelId="{C1D512FA-6F5E-4329-B18D-F9B8B04473E9}" type="parTrans" cxnId="{FAAD7731-9739-4526-81FC-65E8E411E019}">
      <dgm:prSet/>
      <dgm:spPr/>
      <dgm:t>
        <a:bodyPr/>
        <a:lstStyle/>
        <a:p>
          <a:endParaRPr lang="en-US"/>
        </a:p>
      </dgm:t>
    </dgm:pt>
    <dgm:pt modelId="{B9CFDE37-940E-4FB5-8BCF-BBBED260D448}" type="sibTrans" cxnId="{FAAD7731-9739-4526-81FC-65E8E411E019}">
      <dgm:prSet/>
      <dgm:spPr/>
      <dgm:t>
        <a:bodyPr/>
        <a:lstStyle/>
        <a:p>
          <a:endParaRPr lang="en-US"/>
        </a:p>
      </dgm:t>
    </dgm:pt>
    <dgm:pt modelId="{862C4E7D-0FBD-4979-9065-42C02555E0FF}" type="pres">
      <dgm:prSet presAssocID="{08560A66-CE57-420D-BCE7-6919A6860242}" presName="root" presStyleCnt="0">
        <dgm:presLayoutVars>
          <dgm:dir/>
          <dgm:resizeHandles val="exact"/>
        </dgm:presLayoutVars>
      </dgm:prSet>
      <dgm:spPr/>
    </dgm:pt>
    <dgm:pt modelId="{843B42F5-CF16-4BB0-835E-1A61B0DF2C1E}" type="pres">
      <dgm:prSet presAssocID="{7BA0981D-86A8-4D3B-A1AB-257CE6ABB17E}" presName="compNode" presStyleCnt="0"/>
      <dgm:spPr/>
    </dgm:pt>
    <dgm:pt modelId="{B8BE4FCE-64FE-4057-928E-1D3405D7FF45}" type="pres">
      <dgm:prSet presAssocID="{7BA0981D-86A8-4D3B-A1AB-257CE6ABB17E}" presName="iconBgRect" presStyleLbl="bgShp" presStyleIdx="0" presStyleCnt="6"/>
      <dgm:spPr/>
    </dgm:pt>
    <dgm:pt modelId="{F6E5CCB9-3D53-4585-A12B-F40011FAA799}" type="pres">
      <dgm:prSet presAssocID="{7BA0981D-86A8-4D3B-A1AB-257CE6ABB17E}"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69176D0B-5010-4AFA-8E32-ECF936118A5F}" type="pres">
      <dgm:prSet presAssocID="{7BA0981D-86A8-4D3B-A1AB-257CE6ABB17E}" presName="spaceRect" presStyleCnt="0"/>
      <dgm:spPr/>
    </dgm:pt>
    <dgm:pt modelId="{1E305510-6F83-47FF-9853-685A091692EE}" type="pres">
      <dgm:prSet presAssocID="{7BA0981D-86A8-4D3B-A1AB-257CE6ABB17E}" presName="textRect" presStyleLbl="revTx" presStyleIdx="0" presStyleCnt="6">
        <dgm:presLayoutVars>
          <dgm:chMax val="1"/>
          <dgm:chPref val="1"/>
        </dgm:presLayoutVars>
      </dgm:prSet>
      <dgm:spPr/>
    </dgm:pt>
    <dgm:pt modelId="{2B4C6284-F9AD-47CC-BF32-6DCAFF931AE0}" type="pres">
      <dgm:prSet presAssocID="{782BB8A0-89E5-4DD6-A966-4DF988FDA167}" presName="sibTrans" presStyleCnt="0"/>
      <dgm:spPr/>
    </dgm:pt>
    <dgm:pt modelId="{2ED97406-BC22-481D-890D-C7DDF721ECE6}" type="pres">
      <dgm:prSet presAssocID="{82940077-35BD-4E8E-9A6A-9504D825DEF7}" presName="compNode" presStyleCnt="0"/>
      <dgm:spPr/>
    </dgm:pt>
    <dgm:pt modelId="{3628F3D0-D095-4B03-8BB5-E2754A4BB629}" type="pres">
      <dgm:prSet presAssocID="{82940077-35BD-4E8E-9A6A-9504D825DEF7}" presName="iconBgRect" presStyleLbl="bgShp" presStyleIdx="1" presStyleCnt="6"/>
      <dgm:spPr/>
    </dgm:pt>
    <dgm:pt modelId="{E9A51FBC-4683-4EE9-BA9A-32EC858F6BA2}" type="pres">
      <dgm:prSet presAssocID="{82940077-35BD-4E8E-9A6A-9504D825DEF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deo camera"/>
        </a:ext>
      </dgm:extLst>
    </dgm:pt>
    <dgm:pt modelId="{E1ED951A-73A4-4CB8-B88A-1685E199CEBC}" type="pres">
      <dgm:prSet presAssocID="{82940077-35BD-4E8E-9A6A-9504D825DEF7}" presName="spaceRect" presStyleCnt="0"/>
      <dgm:spPr/>
    </dgm:pt>
    <dgm:pt modelId="{8BD21AB3-A047-4BD8-ACC7-02FB90E39056}" type="pres">
      <dgm:prSet presAssocID="{82940077-35BD-4E8E-9A6A-9504D825DEF7}" presName="textRect" presStyleLbl="revTx" presStyleIdx="1" presStyleCnt="6">
        <dgm:presLayoutVars>
          <dgm:chMax val="1"/>
          <dgm:chPref val="1"/>
        </dgm:presLayoutVars>
      </dgm:prSet>
      <dgm:spPr/>
    </dgm:pt>
    <dgm:pt modelId="{E8AD7EAA-2CAF-4389-A2BA-9BD841637FC2}" type="pres">
      <dgm:prSet presAssocID="{EB0CE860-FDB8-4631-9B07-40F4C36AD05C}" presName="sibTrans" presStyleCnt="0"/>
      <dgm:spPr/>
    </dgm:pt>
    <dgm:pt modelId="{7C953707-EEFA-4E30-8507-F44213B13EE1}" type="pres">
      <dgm:prSet presAssocID="{4D65743B-3B4C-4BF6-8C52-E3374D0717A5}" presName="compNode" presStyleCnt="0"/>
      <dgm:spPr/>
    </dgm:pt>
    <dgm:pt modelId="{AB187323-043B-4D60-8E04-A3B7F8A44674}" type="pres">
      <dgm:prSet presAssocID="{4D65743B-3B4C-4BF6-8C52-E3374D0717A5}" presName="iconBgRect" presStyleLbl="bgShp" presStyleIdx="2" presStyleCnt="6"/>
      <dgm:spPr/>
    </dgm:pt>
    <dgm:pt modelId="{C614C843-6549-4B04-9543-F49BDA779473}" type="pres">
      <dgm:prSet presAssocID="{4D65743B-3B4C-4BF6-8C52-E3374D0717A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lette"/>
        </a:ext>
      </dgm:extLst>
    </dgm:pt>
    <dgm:pt modelId="{CDE9AAB9-E2FE-40E9-9B33-60E4C86EC592}" type="pres">
      <dgm:prSet presAssocID="{4D65743B-3B4C-4BF6-8C52-E3374D0717A5}" presName="spaceRect" presStyleCnt="0"/>
      <dgm:spPr/>
    </dgm:pt>
    <dgm:pt modelId="{0DC6E21C-D29C-4759-942F-2B61141FD2C8}" type="pres">
      <dgm:prSet presAssocID="{4D65743B-3B4C-4BF6-8C52-E3374D0717A5}" presName="textRect" presStyleLbl="revTx" presStyleIdx="2" presStyleCnt="6">
        <dgm:presLayoutVars>
          <dgm:chMax val="1"/>
          <dgm:chPref val="1"/>
        </dgm:presLayoutVars>
      </dgm:prSet>
      <dgm:spPr/>
    </dgm:pt>
    <dgm:pt modelId="{6DDEC833-5E04-46A6-9F0D-CACBCFAC87BC}" type="pres">
      <dgm:prSet presAssocID="{594E720E-5907-4135-89BC-5090B2F08AC0}" presName="sibTrans" presStyleCnt="0"/>
      <dgm:spPr/>
    </dgm:pt>
    <dgm:pt modelId="{A81F5D2A-D757-4B7E-B874-1C3452B8D1FB}" type="pres">
      <dgm:prSet presAssocID="{BB19BD6B-3B81-4E62-A176-7FF1E4C75FDA}" presName="compNode" presStyleCnt="0"/>
      <dgm:spPr/>
    </dgm:pt>
    <dgm:pt modelId="{B1E608AB-7A7C-41E3-A9BF-D3D4072A2A39}" type="pres">
      <dgm:prSet presAssocID="{BB19BD6B-3B81-4E62-A176-7FF1E4C75FDA}" presName="iconBgRect" presStyleLbl="bgShp" presStyleIdx="3" presStyleCnt="6"/>
      <dgm:spPr/>
    </dgm:pt>
    <dgm:pt modelId="{61CC1471-DEED-442E-9451-D6BB851C1358}" type="pres">
      <dgm:prSet presAssocID="{BB19BD6B-3B81-4E62-A176-7FF1E4C75FD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5D056658-8481-49ED-8C76-32C79288F924}" type="pres">
      <dgm:prSet presAssocID="{BB19BD6B-3B81-4E62-A176-7FF1E4C75FDA}" presName="spaceRect" presStyleCnt="0"/>
      <dgm:spPr/>
    </dgm:pt>
    <dgm:pt modelId="{1A24BFD9-DF36-4C62-B758-E28F4006A0AA}" type="pres">
      <dgm:prSet presAssocID="{BB19BD6B-3B81-4E62-A176-7FF1E4C75FDA}" presName="textRect" presStyleLbl="revTx" presStyleIdx="3" presStyleCnt="6">
        <dgm:presLayoutVars>
          <dgm:chMax val="1"/>
          <dgm:chPref val="1"/>
        </dgm:presLayoutVars>
      </dgm:prSet>
      <dgm:spPr/>
    </dgm:pt>
    <dgm:pt modelId="{ED2B1215-DD3F-41D7-AA20-54EBE51D6E6A}" type="pres">
      <dgm:prSet presAssocID="{ACBA6EA6-A149-44D3-931F-A3F3924A9ECA}" presName="sibTrans" presStyleCnt="0"/>
      <dgm:spPr/>
    </dgm:pt>
    <dgm:pt modelId="{975F38B0-26D1-4FA7-9D93-F9E0EC89D78A}" type="pres">
      <dgm:prSet presAssocID="{FB48B719-2777-4FE5-B28C-65BAE59BE15A}" presName="compNode" presStyleCnt="0"/>
      <dgm:spPr/>
    </dgm:pt>
    <dgm:pt modelId="{415C7278-F334-4345-904E-ADE6E195AC96}" type="pres">
      <dgm:prSet presAssocID="{FB48B719-2777-4FE5-B28C-65BAE59BE15A}" presName="iconBgRect" presStyleLbl="bgShp" presStyleIdx="4" presStyleCnt="6"/>
      <dgm:spPr/>
    </dgm:pt>
    <dgm:pt modelId="{7623FEE7-B1F0-49B6-9680-9A88585B5E23}" type="pres">
      <dgm:prSet presAssocID="{FB48B719-2777-4FE5-B28C-65BAE59BE15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a:ext>
      </dgm:extLst>
    </dgm:pt>
    <dgm:pt modelId="{56869D99-AC47-4D1D-A162-20F3D5F1EE92}" type="pres">
      <dgm:prSet presAssocID="{FB48B719-2777-4FE5-B28C-65BAE59BE15A}" presName="spaceRect" presStyleCnt="0"/>
      <dgm:spPr/>
    </dgm:pt>
    <dgm:pt modelId="{755F671D-2CD6-4E23-8EA9-AACE716A5273}" type="pres">
      <dgm:prSet presAssocID="{FB48B719-2777-4FE5-B28C-65BAE59BE15A}" presName="textRect" presStyleLbl="revTx" presStyleIdx="4" presStyleCnt="6">
        <dgm:presLayoutVars>
          <dgm:chMax val="1"/>
          <dgm:chPref val="1"/>
        </dgm:presLayoutVars>
      </dgm:prSet>
      <dgm:spPr/>
    </dgm:pt>
    <dgm:pt modelId="{D52BA71D-9B51-4097-A130-D3302221AEF5}" type="pres">
      <dgm:prSet presAssocID="{C55589EB-F4AC-467C-B46C-0877D6648FCB}" presName="sibTrans" presStyleCnt="0"/>
      <dgm:spPr/>
    </dgm:pt>
    <dgm:pt modelId="{99FE2BF9-3327-4572-9D67-2F5ED37B6A68}" type="pres">
      <dgm:prSet presAssocID="{2B248513-4000-49F6-AD3F-0490514295BB}" presName="compNode" presStyleCnt="0"/>
      <dgm:spPr/>
    </dgm:pt>
    <dgm:pt modelId="{A220D3B0-FE03-4412-BA29-15234133ED81}" type="pres">
      <dgm:prSet presAssocID="{2B248513-4000-49F6-AD3F-0490514295BB}" presName="iconBgRect" presStyleLbl="bgShp" presStyleIdx="5" presStyleCnt="6"/>
      <dgm:spPr/>
    </dgm:pt>
    <dgm:pt modelId="{8DAC3524-4C97-4D2F-9CEC-E3FDE7EEAA41}" type="pres">
      <dgm:prSet presAssocID="{2B248513-4000-49F6-AD3F-0490514295B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iploma Roll"/>
        </a:ext>
      </dgm:extLst>
    </dgm:pt>
    <dgm:pt modelId="{98C8FEBB-8172-40A3-A82C-E50F3376BF63}" type="pres">
      <dgm:prSet presAssocID="{2B248513-4000-49F6-AD3F-0490514295BB}" presName="spaceRect" presStyleCnt="0"/>
      <dgm:spPr/>
    </dgm:pt>
    <dgm:pt modelId="{BA438680-7317-4EFB-8B4C-F1CE82C0EA2A}" type="pres">
      <dgm:prSet presAssocID="{2B248513-4000-49F6-AD3F-0490514295BB}" presName="textRect" presStyleLbl="revTx" presStyleIdx="5" presStyleCnt="6">
        <dgm:presLayoutVars>
          <dgm:chMax val="1"/>
          <dgm:chPref val="1"/>
        </dgm:presLayoutVars>
      </dgm:prSet>
      <dgm:spPr/>
    </dgm:pt>
  </dgm:ptLst>
  <dgm:cxnLst>
    <dgm:cxn modelId="{77997F07-D78C-4420-AD6F-A77A7C5BF514}" srcId="{08560A66-CE57-420D-BCE7-6919A6860242}" destId="{82940077-35BD-4E8E-9A6A-9504D825DEF7}" srcOrd="1" destOrd="0" parTransId="{1B3FF461-C671-415B-B373-32832CA6ED92}" sibTransId="{EB0CE860-FDB8-4631-9B07-40F4C36AD05C}"/>
    <dgm:cxn modelId="{DA60C608-D8B0-4E2E-93AF-7C6EFAEDBC9A}" type="presOf" srcId="{FB48B719-2777-4FE5-B28C-65BAE59BE15A}" destId="{755F671D-2CD6-4E23-8EA9-AACE716A5273}" srcOrd="0" destOrd="0" presId="urn:microsoft.com/office/officeart/2018/5/layout/IconCircleLabelList"/>
    <dgm:cxn modelId="{9285931A-DE65-4A7A-8892-4B036B3DCD7D}" type="presOf" srcId="{08560A66-CE57-420D-BCE7-6919A6860242}" destId="{862C4E7D-0FBD-4979-9065-42C02555E0FF}" srcOrd="0" destOrd="0" presId="urn:microsoft.com/office/officeart/2018/5/layout/IconCircleLabelList"/>
    <dgm:cxn modelId="{FAAD7731-9739-4526-81FC-65E8E411E019}" srcId="{08560A66-CE57-420D-BCE7-6919A6860242}" destId="{2B248513-4000-49F6-AD3F-0490514295BB}" srcOrd="5" destOrd="0" parTransId="{C1D512FA-6F5E-4329-B18D-F9B8B04473E9}" sibTransId="{B9CFDE37-940E-4FB5-8BCF-BBBED260D448}"/>
    <dgm:cxn modelId="{E3158932-1FF9-4CD7-97E7-1C1BF6FCEB9B}" type="presOf" srcId="{7BA0981D-86A8-4D3B-A1AB-257CE6ABB17E}" destId="{1E305510-6F83-47FF-9853-685A091692EE}" srcOrd="0" destOrd="0" presId="urn:microsoft.com/office/officeart/2018/5/layout/IconCircleLabelList"/>
    <dgm:cxn modelId="{EE185A3A-A838-4D13-B4A8-829368B0679D}" srcId="{08560A66-CE57-420D-BCE7-6919A6860242}" destId="{BB19BD6B-3B81-4E62-A176-7FF1E4C75FDA}" srcOrd="3" destOrd="0" parTransId="{B3796B48-7FF4-4229-967C-C33F075ABCB8}" sibTransId="{ACBA6EA6-A149-44D3-931F-A3F3924A9ECA}"/>
    <dgm:cxn modelId="{700EDD66-48B0-4C06-8E8B-01AFBD7550E5}" type="presOf" srcId="{BB19BD6B-3B81-4E62-A176-7FF1E4C75FDA}" destId="{1A24BFD9-DF36-4C62-B758-E28F4006A0AA}" srcOrd="0" destOrd="0" presId="urn:microsoft.com/office/officeart/2018/5/layout/IconCircleLabelList"/>
    <dgm:cxn modelId="{B7237C4E-A3D8-4D96-94CC-33DC4CD5392F}" type="presOf" srcId="{82940077-35BD-4E8E-9A6A-9504D825DEF7}" destId="{8BD21AB3-A047-4BD8-ACC7-02FB90E39056}" srcOrd="0" destOrd="0" presId="urn:microsoft.com/office/officeart/2018/5/layout/IconCircleLabelList"/>
    <dgm:cxn modelId="{9F51BB99-14B6-4169-BD45-B0172B7A74B3}" type="presOf" srcId="{2B248513-4000-49F6-AD3F-0490514295BB}" destId="{BA438680-7317-4EFB-8B4C-F1CE82C0EA2A}" srcOrd="0" destOrd="0" presId="urn:microsoft.com/office/officeart/2018/5/layout/IconCircleLabelList"/>
    <dgm:cxn modelId="{7854849C-7A85-4FB0-A0EE-155869D5E67F}" srcId="{08560A66-CE57-420D-BCE7-6919A6860242}" destId="{7BA0981D-86A8-4D3B-A1AB-257CE6ABB17E}" srcOrd="0" destOrd="0" parTransId="{0074CE04-42D3-4482-82AE-13B43F78B84F}" sibTransId="{782BB8A0-89E5-4DD6-A966-4DF988FDA167}"/>
    <dgm:cxn modelId="{EF15A8B7-E4FC-40A7-9047-0EBA80282BE2}" type="presOf" srcId="{4D65743B-3B4C-4BF6-8C52-E3374D0717A5}" destId="{0DC6E21C-D29C-4759-942F-2B61141FD2C8}" srcOrd="0" destOrd="0" presId="urn:microsoft.com/office/officeart/2018/5/layout/IconCircleLabelList"/>
    <dgm:cxn modelId="{252DA6D7-25F6-4BCA-82CD-96898C9B12A4}" srcId="{08560A66-CE57-420D-BCE7-6919A6860242}" destId="{FB48B719-2777-4FE5-B28C-65BAE59BE15A}" srcOrd="4" destOrd="0" parTransId="{651C89C8-FF34-43AE-B0E6-66504B40CD95}" sibTransId="{C55589EB-F4AC-467C-B46C-0877D6648FCB}"/>
    <dgm:cxn modelId="{68DB96F8-C886-473F-8FCB-DBC823D2FE28}" srcId="{08560A66-CE57-420D-BCE7-6919A6860242}" destId="{4D65743B-3B4C-4BF6-8C52-E3374D0717A5}" srcOrd="2" destOrd="0" parTransId="{68B59F51-98E9-4303-8F3F-69B0999DADFF}" sibTransId="{594E720E-5907-4135-89BC-5090B2F08AC0}"/>
    <dgm:cxn modelId="{03769646-0338-4C5A-9974-6797D31D3CF6}" type="presParOf" srcId="{862C4E7D-0FBD-4979-9065-42C02555E0FF}" destId="{843B42F5-CF16-4BB0-835E-1A61B0DF2C1E}" srcOrd="0" destOrd="0" presId="urn:microsoft.com/office/officeart/2018/5/layout/IconCircleLabelList"/>
    <dgm:cxn modelId="{34FDFF09-48A2-4B4E-B73F-3BE7748454B1}" type="presParOf" srcId="{843B42F5-CF16-4BB0-835E-1A61B0DF2C1E}" destId="{B8BE4FCE-64FE-4057-928E-1D3405D7FF45}" srcOrd="0" destOrd="0" presId="urn:microsoft.com/office/officeart/2018/5/layout/IconCircleLabelList"/>
    <dgm:cxn modelId="{7054BC6E-54DC-4E30-BC13-242A52590280}" type="presParOf" srcId="{843B42F5-CF16-4BB0-835E-1A61B0DF2C1E}" destId="{F6E5CCB9-3D53-4585-A12B-F40011FAA799}" srcOrd="1" destOrd="0" presId="urn:microsoft.com/office/officeart/2018/5/layout/IconCircleLabelList"/>
    <dgm:cxn modelId="{350C096F-EC65-46A7-BA3F-4EB89E721E05}" type="presParOf" srcId="{843B42F5-CF16-4BB0-835E-1A61B0DF2C1E}" destId="{69176D0B-5010-4AFA-8E32-ECF936118A5F}" srcOrd="2" destOrd="0" presId="urn:microsoft.com/office/officeart/2018/5/layout/IconCircleLabelList"/>
    <dgm:cxn modelId="{AD252943-A3F5-4914-99F4-72853125BDD2}" type="presParOf" srcId="{843B42F5-CF16-4BB0-835E-1A61B0DF2C1E}" destId="{1E305510-6F83-47FF-9853-685A091692EE}" srcOrd="3" destOrd="0" presId="urn:microsoft.com/office/officeart/2018/5/layout/IconCircleLabelList"/>
    <dgm:cxn modelId="{AF663489-FDB8-49A3-B338-4C6BD3003BAF}" type="presParOf" srcId="{862C4E7D-0FBD-4979-9065-42C02555E0FF}" destId="{2B4C6284-F9AD-47CC-BF32-6DCAFF931AE0}" srcOrd="1" destOrd="0" presId="urn:microsoft.com/office/officeart/2018/5/layout/IconCircleLabelList"/>
    <dgm:cxn modelId="{54995E3D-F2CB-4B41-807A-71846B9BDF9F}" type="presParOf" srcId="{862C4E7D-0FBD-4979-9065-42C02555E0FF}" destId="{2ED97406-BC22-481D-890D-C7DDF721ECE6}" srcOrd="2" destOrd="0" presId="urn:microsoft.com/office/officeart/2018/5/layout/IconCircleLabelList"/>
    <dgm:cxn modelId="{F8EB1A01-6763-410F-8471-1032DD0AA902}" type="presParOf" srcId="{2ED97406-BC22-481D-890D-C7DDF721ECE6}" destId="{3628F3D0-D095-4B03-8BB5-E2754A4BB629}" srcOrd="0" destOrd="0" presId="urn:microsoft.com/office/officeart/2018/5/layout/IconCircleLabelList"/>
    <dgm:cxn modelId="{18C148B6-2377-4FCB-A876-732EF6612FA3}" type="presParOf" srcId="{2ED97406-BC22-481D-890D-C7DDF721ECE6}" destId="{E9A51FBC-4683-4EE9-BA9A-32EC858F6BA2}" srcOrd="1" destOrd="0" presId="urn:microsoft.com/office/officeart/2018/5/layout/IconCircleLabelList"/>
    <dgm:cxn modelId="{49194369-5D50-434D-9BB2-C567F73DFAE2}" type="presParOf" srcId="{2ED97406-BC22-481D-890D-C7DDF721ECE6}" destId="{E1ED951A-73A4-4CB8-B88A-1685E199CEBC}" srcOrd="2" destOrd="0" presId="urn:microsoft.com/office/officeart/2018/5/layout/IconCircleLabelList"/>
    <dgm:cxn modelId="{7B3D3FF8-AD0E-4D93-9795-F1B429B42718}" type="presParOf" srcId="{2ED97406-BC22-481D-890D-C7DDF721ECE6}" destId="{8BD21AB3-A047-4BD8-ACC7-02FB90E39056}" srcOrd="3" destOrd="0" presId="urn:microsoft.com/office/officeart/2018/5/layout/IconCircleLabelList"/>
    <dgm:cxn modelId="{D6840D5F-9137-4B7F-A9F2-5A28DCB00702}" type="presParOf" srcId="{862C4E7D-0FBD-4979-9065-42C02555E0FF}" destId="{E8AD7EAA-2CAF-4389-A2BA-9BD841637FC2}" srcOrd="3" destOrd="0" presId="urn:microsoft.com/office/officeart/2018/5/layout/IconCircleLabelList"/>
    <dgm:cxn modelId="{F828EFC3-C5C7-4838-8E6C-C6D7AE44DE33}" type="presParOf" srcId="{862C4E7D-0FBD-4979-9065-42C02555E0FF}" destId="{7C953707-EEFA-4E30-8507-F44213B13EE1}" srcOrd="4" destOrd="0" presId="urn:microsoft.com/office/officeart/2018/5/layout/IconCircleLabelList"/>
    <dgm:cxn modelId="{311D1C07-C81D-4144-B1BA-694D9D55F04C}" type="presParOf" srcId="{7C953707-EEFA-4E30-8507-F44213B13EE1}" destId="{AB187323-043B-4D60-8E04-A3B7F8A44674}" srcOrd="0" destOrd="0" presId="urn:microsoft.com/office/officeart/2018/5/layout/IconCircleLabelList"/>
    <dgm:cxn modelId="{9A2187FD-10E6-4239-AA57-9C794B0D444A}" type="presParOf" srcId="{7C953707-EEFA-4E30-8507-F44213B13EE1}" destId="{C614C843-6549-4B04-9543-F49BDA779473}" srcOrd="1" destOrd="0" presId="urn:microsoft.com/office/officeart/2018/5/layout/IconCircleLabelList"/>
    <dgm:cxn modelId="{E94EFC48-74B6-4FEB-88AA-BB495E323893}" type="presParOf" srcId="{7C953707-EEFA-4E30-8507-F44213B13EE1}" destId="{CDE9AAB9-E2FE-40E9-9B33-60E4C86EC592}" srcOrd="2" destOrd="0" presId="urn:microsoft.com/office/officeart/2018/5/layout/IconCircleLabelList"/>
    <dgm:cxn modelId="{D3AE282D-9922-4F92-8306-87F68BE750ED}" type="presParOf" srcId="{7C953707-EEFA-4E30-8507-F44213B13EE1}" destId="{0DC6E21C-D29C-4759-942F-2B61141FD2C8}" srcOrd="3" destOrd="0" presId="urn:microsoft.com/office/officeart/2018/5/layout/IconCircleLabelList"/>
    <dgm:cxn modelId="{5503076B-7133-498B-9B30-792A49C8E682}" type="presParOf" srcId="{862C4E7D-0FBD-4979-9065-42C02555E0FF}" destId="{6DDEC833-5E04-46A6-9F0D-CACBCFAC87BC}" srcOrd="5" destOrd="0" presId="urn:microsoft.com/office/officeart/2018/5/layout/IconCircleLabelList"/>
    <dgm:cxn modelId="{177F8E1F-7D29-4AC9-BC0B-3CD6376D1B01}" type="presParOf" srcId="{862C4E7D-0FBD-4979-9065-42C02555E0FF}" destId="{A81F5D2A-D757-4B7E-B874-1C3452B8D1FB}" srcOrd="6" destOrd="0" presId="urn:microsoft.com/office/officeart/2018/5/layout/IconCircleLabelList"/>
    <dgm:cxn modelId="{E97CDD92-4525-424B-A13A-9F56B9C495F2}" type="presParOf" srcId="{A81F5D2A-D757-4B7E-B874-1C3452B8D1FB}" destId="{B1E608AB-7A7C-41E3-A9BF-D3D4072A2A39}" srcOrd="0" destOrd="0" presId="urn:microsoft.com/office/officeart/2018/5/layout/IconCircleLabelList"/>
    <dgm:cxn modelId="{C7A1CE92-5BB6-40F2-860A-254A2DBC346B}" type="presParOf" srcId="{A81F5D2A-D757-4B7E-B874-1C3452B8D1FB}" destId="{61CC1471-DEED-442E-9451-D6BB851C1358}" srcOrd="1" destOrd="0" presId="urn:microsoft.com/office/officeart/2018/5/layout/IconCircleLabelList"/>
    <dgm:cxn modelId="{CC518319-6113-4768-8A77-94F741BAC99D}" type="presParOf" srcId="{A81F5D2A-D757-4B7E-B874-1C3452B8D1FB}" destId="{5D056658-8481-49ED-8C76-32C79288F924}" srcOrd="2" destOrd="0" presId="urn:microsoft.com/office/officeart/2018/5/layout/IconCircleLabelList"/>
    <dgm:cxn modelId="{D92EE046-A703-4CB9-AD25-D9D523B5D8D9}" type="presParOf" srcId="{A81F5D2A-D757-4B7E-B874-1C3452B8D1FB}" destId="{1A24BFD9-DF36-4C62-B758-E28F4006A0AA}" srcOrd="3" destOrd="0" presId="urn:microsoft.com/office/officeart/2018/5/layout/IconCircleLabelList"/>
    <dgm:cxn modelId="{B146418C-FE3E-460D-B4EC-D803FDD30C2E}" type="presParOf" srcId="{862C4E7D-0FBD-4979-9065-42C02555E0FF}" destId="{ED2B1215-DD3F-41D7-AA20-54EBE51D6E6A}" srcOrd="7" destOrd="0" presId="urn:microsoft.com/office/officeart/2018/5/layout/IconCircleLabelList"/>
    <dgm:cxn modelId="{B16D812B-50EC-4552-A36B-71DE8DB272AC}" type="presParOf" srcId="{862C4E7D-0FBD-4979-9065-42C02555E0FF}" destId="{975F38B0-26D1-4FA7-9D93-F9E0EC89D78A}" srcOrd="8" destOrd="0" presId="urn:microsoft.com/office/officeart/2018/5/layout/IconCircleLabelList"/>
    <dgm:cxn modelId="{D633D16A-5ADF-4668-84AC-CE8EF36E9AB7}" type="presParOf" srcId="{975F38B0-26D1-4FA7-9D93-F9E0EC89D78A}" destId="{415C7278-F334-4345-904E-ADE6E195AC96}" srcOrd="0" destOrd="0" presId="urn:microsoft.com/office/officeart/2018/5/layout/IconCircleLabelList"/>
    <dgm:cxn modelId="{AF673428-C277-49FE-8BEE-B3D6EC755285}" type="presParOf" srcId="{975F38B0-26D1-4FA7-9D93-F9E0EC89D78A}" destId="{7623FEE7-B1F0-49B6-9680-9A88585B5E23}" srcOrd="1" destOrd="0" presId="urn:microsoft.com/office/officeart/2018/5/layout/IconCircleLabelList"/>
    <dgm:cxn modelId="{89CD1F2F-6B2B-4D57-8B56-24F31FF9A380}" type="presParOf" srcId="{975F38B0-26D1-4FA7-9D93-F9E0EC89D78A}" destId="{56869D99-AC47-4D1D-A162-20F3D5F1EE92}" srcOrd="2" destOrd="0" presId="urn:microsoft.com/office/officeart/2018/5/layout/IconCircleLabelList"/>
    <dgm:cxn modelId="{23FE1BCF-F1DC-42F9-99BC-118377BBA580}" type="presParOf" srcId="{975F38B0-26D1-4FA7-9D93-F9E0EC89D78A}" destId="{755F671D-2CD6-4E23-8EA9-AACE716A5273}" srcOrd="3" destOrd="0" presId="urn:microsoft.com/office/officeart/2018/5/layout/IconCircleLabelList"/>
    <dgm:cxn modelId="{70D8ECC4-B3B9-4064-9FD3-857E2FB9BA07}" type="presParOf" srcId="{862C4E7D-0FBD-4979-9065-42C02555E0FF}" destId="{D52BA71D-9B51-4097-A130-D3302221AEF5}" srcOrd="9" destOrd="0" presId="urn:microsoft.com/office/officeart/2018/5/layout/IconCircleLabelList"/>
    <dgm:cxn modelId="{8623D70A-4658-42E7-9B88-5145935C5091}" type="presParOf" srcId="{862C4E7D-0FBD-4979-9065-42C02555E0FF}" destId="{99FE2BF9-3327-4572-9D67-2F5ED37B6A68}" srcOrd="10" destOrd="0" presId="urn:microsoft.com/office/officeart/2018/5/layout/IconCircleLabelList"/>
    <dgm:cxn modelId="{4657B153-47FD-480F-AFA8-6DEACE769DE8}" type="presParOf" srcId="{99FE2BF9-3327-4572-9D67-2F5ED37B6A68}" destId="{A220D3B0-FE03-4412-BA29-15234133ED81}" srcOrd="0" destOrd="0" presId="urn:microsoft.com/office/officeart/2018/5/layout/IconCircleLabelList"/>
    <dgm:cxn modelId="{3FB19505-4242-453B-8352-F8984F169E58}" type="presParOf" srcId="{99FE2BF9-3327-4572-9D67-2F5ED37B6A68}" destId="{8DAC3524-4C97-4D2F-9CEC-E3FDE7EEAA41}" srcOrd="1" destOrd="0" presId="urn:microsoft.com/office/officeart/2018/5/layout/IconCircleLabelList"/>
    <dgm:cxn modelId="{625F5F77-1997-4610-85FC-B87AAAA24A69}" type="presParOf" srcId="{99FE2BF9-3327-4572-9D67-2F5ED37B6A68}" destId="{98C8FEBB-8172-40A3-A82C-E50F3376BF63}" srcOrd="2" destOrd="0" presId="urn:microsoft.com/office/officeart/2018/5/layout/IconCircleLabelList"/>
    <dgm:cxn modelId="{AD525CD8-670E-4D60-B226-0AFA8B94B643}" type="presParOf" srcId="{99FE2BF9-3327-4572-9D67-2F5ED37B6A68}" destId="{BA438680-7317-4EFB-8B4C-F1CE82C0EA2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FE3584-421E-4367-99B2-0B58AACFAA5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A29D3F2-0E1B-4E17-B817-9A7C504D250C}">
      <dgm:prSet/>
      <dgm:spPr/>
      <dgm:t>
        <a:bodyPr/>
        <a:lstStyle/>
        <a:p>
          <a:r>
            <a:rPr lang="en-US" dirty="0"/>
            <a:t>Bilingual curriculum</a:t>
          </a:r>
        </a:p>
      </dgm:t>
    </dgm:pt>
    <dgm:pt modelId="{070CA070-3523-4424-86DC-83B2EAFB892A}" type="parTrans" cxnId="{E846ABAA-3851-4391-9A9D-2FD33D77E251}">
      <dgm:prSet/>
      <dgm:spPr/>
      <dgm:t>
        <a:bodyPr/>
        <a:lstStyle/>
        <a:p>
          <a:endParaRPr lang="en-US"/>
        </a:p>
      </dgm:t>
    </dgm:pt>
    <dgm:pt modelId="{863EA434-98D3-44F7-B91E-3D951BD2EBC9}" type="sibTrans" cxnId="{E846ABAA-3851-4391-9A9D-2FD33D77E251}">
      <dgm:prSet/>
      <dgm:spPr/>
      <dgm:t>
        <a:bodyPr/>
        <a:lstStyle/>
        <a:p>
          <a:endParaRPr lang="en-US"/>
        </a:p>
      </dgm:t>
    </dgm:pt>
    <dgm:pt modelId="{4F65521E-7B30-456D-84E9-60D2EA8D4A14}">
      <dgm:prSet/>
      <dgm:spPr/>
      <dgm:t>
        <a:bodyPr/>
        <a:lstStyle/>
        <a:p>
          <a:r>
            <a:rPr lang="en-US" dirty="0"/>
            <a:t>Pedagogy</a:t>
          </a:r>
        </a:p>
      </dgm:t>
    </dgm:pt>
    <dgm:pt modelId="{B0084278-FF1A-4BD4-BB0A-80070E2910CE}" type="parTrans" cxnId="{99EB7033-7908-4609-8D71-F697B6D7F715}">
      <dgm:prSet/>
      <dgm:spPr/>
      <dgm:t>
        <a:bodyPr/>
        <a:lstStyle/>
        <a:p>
          <a:endParaRPr lang="en-US"/>
        </a:p>
      </dgm:t>
    </dgm:pt>
    <dgm:pt modelId="{DDEABC26-C3F6-4CEB-ADFB-042103A4AAB3}" type="sibTrans" cxnId="{99EB7033-7908-4609-8D71-F697B6D7F715}">
      <dgm:prSet/>
      <dgm:spPr/>
      <dgm:t>
        <a:bodyPr/>
        <a:lstStyle/>
        <a:p>
          <a:endParaRPr lang="en-US"/>
        </a:p>
      </dgm:t>
    </dgm:pt>
    <dgm:pt modelId="{165B5C5E-4BAB-4E41-A14B-0707A9612050}">
      <dgm:prSet/>
      <dgm:spPr/>
      <dgm:t>
        <a:bodyPr/>
        <a:lstStyle/>
        <a:p>
          <a:r>
            <a:rPr lang="en-US" dirty="0"/>
            <a:t>Professional development in cultural competency </a:t>
          </a:r>
        </a:p>
      </dgm:t>
    </dgm:pt>
    <dgm:pt modelId="{BB7B950A-D1A0-475F-BB9C-ADA02E236537}" type="parTrans" cxnId="{2F26E890-2032-4B8F-BE1F-329888816DBC}">
      <dgm:prSet/>
      <dgm:spPr/>
      <dgm:t>
        <a:bodyPr/>
        <a:lstStyle/>
        <a:p>
          <a:endParaRPr lang="en-US"/>
        </a:p>
      </dgm:t>
    </dgm:pt>
    <dgm:pt modelId="{BD3F7036-9309-4EE2-AA36-C996FAE0FA8A}" type="sibTrans" cxnId="{2F26E890-2032-4B8F-BE1F-329888816DBC}">
      <dgm:prSet/>
      <dgm:spPr/>
      <dgm:t>
        <a:bodyPr/>
        <a:lstStyle/>
        <a:p>
          <a:endParaRPr lang="en-US"/>
        </a:p>
      </dgm:t>
    </dgm:pt>
    <dgm:pt modelId="{BCDF8590-155C-41BC-B4E0-568A2525116E}">
      <dgm:prSet/>
      <dgm:spPr/>
      <dgm:t>
        <a:bodyPr/>
        <a:lstStyle/>
        <a:p>
          <a:r>
            <a:rPr lang="en-US" dirty="0"/>
            <a:t>Hiring</a:t>
          </a:r>
        </a:p>
      </dgm:t>
    </dgm:pt>
    <dgm:pt modelId="{AEFC79C3-D8BF-47FA-AA1B-FBC1CAE35B61}" type="parTrans" cxnId="{47326BEE-7776-46A2-B604-4CAF82281260}">
      <dgm:prSet/>
      <dgm:spPr/>
      <dgm:t>
        <a:bodyPr/>
        <a:lstStyle/>
        <a:p>
          <a:endParaRPr lang="en-US"/>
        </a:p>
      </dgm:t>
    </dgm:pt>
    <dgm:pt modelId="{156448FC-4F2E-4747-B046-A6FBAF36E066}" type="sibTrans" cxnId="{47326BEE-7776-46A2-B604-4CAF82281260}">
      <dgm:prSet/>
      <dgm:spPr/>
      <dgm:t>
        <a:bodyPr/>
        <a:lstStyle/>
        <a:p>
          <a:endParaRPr lang="en-US"/>
        </a:p>
      </dgm:t>
    </dgm:pt>
    <dgm:pt modelId="{7F179F4F-5C85-4BD8-BB56-D2B1890101A3}">
      <dgm:prSet/>
      <dgm:spPr/>
      <dgm:t>
        <a:bodyPr/>
        <a:lstStyle/>
        <a:p>
          <a:r>
            <a:rPr lang="en-US" dirty="0"/>
            <a:t>Grants</a:t>
          </a:r>
        </a:p>
      </dgm:t>
    </dgm:pt>
    <dgm:pt modelId="{87DA7280-A743-415C-87A2-9E8A77D46C9C}" type="parTrans" cxnId="{736A75BF-A49F-4265-9199-EB074C6EA6E7}">
      <dgm:prSet/>
      <dgm:spPr/>
      <dgm:t>
        <a:bodyPr/>
        <a:lstStyle/>
        <a:p>
          <a:endParaRPr lang="en-US"/>
        </a:p>
      </dgm:t>
    </dgm:pt>
    <dgm:pt modelId="{DE6B4688-FDBE-43F4-B415-BBDEEDACFB40}" type="sibTrans" cxnId="{736A75BF-A49F-4265-9199-EB074C6EA6E7}">
      <dgm:prSet/>
      <dgm:spPr/>
      <dgm:t>
        <a:bodyPr/>
        <a:lstStyle/>
        <a:p>
          <a:endParaRPr lang="en-US"/>
        </a:p>
      </dgm:t>
    </dgm:pt>
    <dgm:pt modelId="{22276967-EE3A-44D4-B701-CA8F1B8497C0}">
      <dgm:prSet/>
      <dgm:spPr/>
      <dgm:t>
        <a:bodyPr/>
        <a:lstStyle/>
        <a:p>
          <a:r>
            <a:rPr lang="en-US" dirty="0"/>
            <a:t>HACU membership</a:t>
          </a:r>
        </a:p>
      </dgm:t>
    </dgm:pt>
    <dgm:pt modelId="{660BFFB2-B77F-4483-988A-9ED4E00D1A54}" type="parTrans" cxnId="{677C1D37-E309-49BE-B5A7-E232606A0D52}">
      <dgm:prSet/>
      <dgm:spPr/>
      <dgm:t>
        <a:bodyPr/>
        <a:lstStyle/>
        <a:p>
          <a:endParaRPr lang="en-US"/>
        </a:p>
      </dgm:t>
    </dgm:pt>
    <dgm:pt modelId="{C5015BB3-5255-4A2A-BDDD-30D22602C926}" type="sibTrans" cxnId="{677C1D37-E309-49BE-B5A7-E232606A0D52}">
      <dgm:prSet/>
      <dgm:spPr/>
      <dgm:t>
        <a:bodyPr/>
        <a:lstStyle/>
        <a:p>
          <a:endParaRPr lang="en-US"/>
        </a:p>
      </dgm:t>
    </dgm:pt>
    <dgm:pt modelId="{C31B3E53-6C14-4D72-BB54-16D823137BF1}">
      <dgm:prSet/>
      <dgm:spPr/>
      <dgm:t>
        <a:bodyPr/>
        <a:lstStyle/>
        <a:p>
          <a:r>
            <a:rPr lang="en-US" dirty="0"/>
            <a:t>Community relationships</a:t>
          </a:r>
        </a:p>
      </dgm:t>
    </dgm:pt>
    <dgm:pt modelId="{4F0054FD-67B1-4078-A497-27EA17DB15CF}" type="parTrans" cxnId="{4A515883-656C-4D5B-87A5-46C3BC894835}">
      <dgm:prSet/>
      <dgm:spPr/>
      <dgm:t>
        <a:bodyPr/>
        <a:lstStyle/>
        <a:p>
          <a:endParaRPr lang="en-US"/>
        </a:p>
      </dgm:t>
    </dgm:pt>
    <dgm:pt modelId="{1F2057C9-5EE9-45DD-B54C-C9914CA04887}" type="sibTrans" cxnId="{4A515883-656C-4D5B-87A5-46C3BC894835}">
      <dgm:prSet/>
      <dgm:spPr/>
      <dgm:t>
        <a:bodyPr/>
        <a:lstStyle/>
        <a:p>
          <a:endParaRPr lang="en-US"/>
        </a:p>
      </dgm:t>
    </dgm:pt>
    <dgm:pt modelId="{21C8A19C-35B7-4051-9BDB-76D42584DCB7}" type="pres">
      <dgm:prSet presAssocID="{46FE3584-421E-4367-99B2-0B58AACFAA52}" presName="linear" presStyleCnt="0">
        <dgm:presLayoutVars>
          <dgm:animLvl val="lvl"/>
          <dgm:resizeHandles val="exact"/>
        </dgm:presLayoutVars>
      </dgm:prSet>
      <dgm:spPr/>
    </dgm:pt>
    <dgm:pt modelId="{EBF623D9-7E40-4AB5-879C-6C77C7E0FBB8}" type="pres">
      <dgm:prSet presAssocID="{1A29D3F2-0E1B-4E17-B817-9A7C504D250C}" presName="parentText" presStyleLbl="node1" presStyleIdx="0" presStyleCnt="7">
        <dgm:presLayoutVars>
          <dgm:chMax val="0"/>
          <dgm:bulletEnabled val="1"/>
        </dgm:presLayoutVars>
      </dgm:prSet>
      <dgm:spPr/>
    </dgm:pt>
    <dgm:pt modelId="{C33FA3A2-DBAE-4557-8D5B-E254C27F9DDA}" type="pres">
      <dgm:prSet presAssocID="{863EA434-98D3-44F7-B91E-3D951BD2EBC9}" presName="spacer" presStyleCnt="0"/>
      <dgm:spPr/>
    </dgm:pt>
    <dgm:pt modelId="{C89EA77D-C521-4D9E-9FAF-E527B7E8DC3A}" type="pres">
      <dgm:prSet presAssocID="{4F65521E-7B30-456D-84E9-60D2EA8D4A14}" presName="parentText" presStyleLbl="node1" presStyleIdx="1" presStyleCnt="7">
        <dgm:presLayoutVars>
          <dgm:chMax val="0"/>
          <dgm:bulletEnabled val="1"/>
        </dgm:presLayoutVars>
      </dgm:prSet>
      <dgm:spPr/>
    </dgm:pt>
    <dgm:pt modelId="{95F28A95-EAE4-41BA-9677-1A4E04B168E2}" type="pres">
      <dgm:prSet presAssocID="{DDEABC26-C3F6-4CEB-ADFB-042103A4AAB3}" presName="spacer" presStyleCnt="0"/>
      <dgm:spPr/>
    </dgm:pt>
    <dgm:pt modelId="{191168F5-3569-4972-A87B-ECA7C203659F}" type="pres">
      <dgm:prSet presAssocID="{165B5C5E-4BAB-4E41-A14B-0707A9612050}" presName="parentText" presStyleLbl="node1" presStyleIdx="2" presStyleCnt="7">
        <dgm:presLayoutVars>
          <dgm:chMax val="0"/>
          <dgm:bulletEnabled val="1"/>
        </dgm:presLayoutVars>
      </dgm:prSet>
      <dgm:spPr/>
    </dgm:pt>
    <dgm:pt modelId="{73B2DA37-D0CB-416F-8572-E449B7F54D4C}" type="pres">
      <dgm:prSet presAssocID="{BD3F7036-9309-4EE2-AA36-C996FAE0FA8A}" presName="spacer" presStyleCnt="0"/>
      <dgm:spPr/>
    </dgm:pt>
    <dgm:pt modelId="{71B3A4C9-568B-401D-9C22-1936EAC7F595}" type="pres">
      <dgm:prSet presAssocID="{BCDF8590-155C-41BC-B4E0-568A2525116E}" presName="parentText" presStyleLbl="node1" presStyleIdx="3" presStyleCnt="7">
        <dgm:presLayoutVars>
          <dgm:chMax val="0"/>
          <dgm:bulletEnabled val="1"/>
        </dgm:presLayoutVars>
      </dgm:prSet>
      <dgm:spPr/>
    </dgm:pt>
    <dgm:pt modelId="{609AA080-1197-4797-A427-A4FAE014E916}" type="pres">
      <dgm:prSet presAssocID="{156448FC-4F2E-4747-B046-A6FBAF36E066}" presName="spacer" presStyleCnt="0"/>
      <dgm:spPr/>
    </dgm:pt>
    <dgm:pt modelId="{13FEB95E-38D4-4C44-B2DB-EC885DD35ED1}" type="pres">
      <dgm:prSet presAssocID="{7F179F4F-5C85-4BD8-BB56-D2B1890101A3}" presName="parentText" presStyleLbl="node1" presStyleIdx="4" presStyleCnt="7">
        <dgm:presLayoutVars>
          <dgm:chMax val="0"/>
          <dgm:bulletEnabled val="1"/>
        </dgm:presLayoutVars>
      </dgm:prSet>
      <dgm:spPr/>
    </dgm:pt>
    <dgm:pt modelId="{72C6C5E5-9F35-4DD2-BC0D-102147D00141}" type="pres">
      <dgm:prSet presAssocID="{DE6B4688-FDBE-43F4-B415-BBDEEDACFB40}" presName="spacer" presStyleCnt="0"/>
      <dgm:spPr/>
    </dgm:pt>
    <dgm:pt modelId="{BEA164E1-61E1-4659-A7FE-22F9F3E06444}" type="pres">
      <dgm:prSet presAssocID="{22276967-EE3A-44D4-B701-CA8F1B8497C0}" presName="parentText" presStyleLbl="node1" presStyleIdx="5" presStyleCnt="7">
        <dgm:presLayoutVars>
          <dgm:chMax val="0"/>
          <dgm:bulletEnabled val="1"/>
        </dgm:presLayoutVars>
      </dgm:prSet>
      <dgm:spPr/>
    </dgm:pt>
    <dgm:pt modelId="{65402E84-E657-4E31-927E-86F58F06EAB5}" type="pres">
      <dgm:prSet presAssocID="{C5015BB3-5255-4A2A-BDDD-30D22602C926}" presName="spacer" presStyleCnt="0"/>
      <dgm:spPr/>
    </dgm:pt>
    <dgm:pt modelId="{68BFCEEC-CB6B-4C22-ACDF-BC7861105446}" type="pres">
      <dgm:prSet presAssocID="{C31B3E53-6C14-4D72-BB54-16D823137BF1}" presName="parentText" presStyleLbl="node1" presStyleIdx="6" presStyleCnt="7">
        <dgm:presLayoutVars>
          <dgm:chMax val="0"/>
          <dgm:bulletEnabled val="1"/>
        </dgm:presLayoutVars>
      </dgm:prSet>
      <dgm:spPr/>
    </dgm:pt>
  </dgm:ptLst>
  <dgm:cxnLst>
    <dgm:cxn modelId="{99EB7033-7908-4609-8D71-F697B6D7F715}" srcId="{46FE3584-421E-4367-99B2-0B58AACFAA52}" destId="{4F65521E-7B30-456D-84E9-60D2EA8D4A14}" srcOrd="1" destOrd="0" parTransId="{B0084278-FF1A-4BD4-BB0A-80070E2910CE}" sibTransId="{DDEABC26-C3F6-4CEB-ADFB-042103A4AAB3}"/>
    <dgm:cxn modelId="{677C1D37-E309-49BE-B5A7-E232606A0D52}" srcId="{46FE3584-421E-4367-99B2-0B58AACFAA52}" destId="{22276967-EE3A-44D4-B701-CA8F1B8497C0}" srcOrd="5" destOrd="0" parTransId="{660BFFB2-B77F-4483-988A-9ED4E00D1A54}" sibTransId="{C5015BB3-5255-4A2A-BDDD-30D22602C926}"/>
    <dgm:cxn modelId="{F7514083-0CFF-43C4-9A66-0A74ED6528DF}" type="presOf" srcId="{C31B3E53-6C14-4D72-BB54-16D823137BF1}" destId="{68BFCEEC-CB6B-4C22-ACDF-BC7861105446}" srcOrd="0" destOrd="0" presId="urn:microsoft.com/office/officeart/2005/8/layout/vList2"/>
    <dgm:cxn modelId="{4A515883-656C-4D5B-87A5-46C3BC894835}" srcId="{46FE3584-421E-4367-99B2-0B58AACFAA52}" destId="{C31B3E53-6C14-4D72-BB54-16D823137BF1}" srcOrd="6" destOrd="0" parTransId="{4F0054FD-67B1-4078-A497-27EA17DB15CF}" sibTransId="{1F2057C9-5EE9-45DD-B54C-C9914CA04887}"/>
    <dgm:cxn modelId="{2F26E890-2032-4B8F-BE1F-329888816DBC}" srcId="{46FE3584-421E-4367-99B2-0B58AACFAA52}" destId="{165B5C5E-4BAB-4E41-A14B-0707A9612050}" srcOrd="2" destOrd="0" parTransId="{BB7B950A-D1A0-475F-BB9C-ADA02E236537}" sibTransId="{BD3F7036-9309-4EE2-AA36-C996FAE0FA8A}"/>
    <dgm:cxn modelId="{9C1F489C-9341-4C77-956A-E54C0E7BA6C9}" type="presOf" srcId="{46FE3584-421E-4367-99B2-0B58AACFAA52}" destId="{21C8A19C-35B7-4051-9BDB-76D42584DCB7}" srcOrd="0" destOrd="0" presId="urn:microsoft.com/office/officeart/2005/8/layout/vList2"/>
    <dgm:cxn modelId="{83135E9E-CF1C-496F-B264-0188A8C9AA90}" type="presOf" srcId="{22276967-EE3A-44D4-B701-CA8F1B8497C0}" destId="{BEA164E1-61E1-4659-A7FE-22F9F3E06444}" srcOrd="0" destOrd="0" presId="urn:microsoft.com/office/officeart/2005/8/layout/vList2"/>
    <dgm:cxn modelId="{E846ABAA-3851-4391-9A9D-2FD33D77E251}" srcId="{46FE3584-421E-4367-99B2-0B58AACFAA52}" destId="{1A29D3F2-0E1B-4E17-B817-9A7C504D250C}" srcOrd="0" destOrd="0" parTransId="{070CA070-3523-4424-86DC-83B2EAFB892A}" sibTransId="{863EA434-98D3-44F7-B91E-3D951BD2EBC9}"/>
    <dgm:cxn modelId="{42E9B0AC-63C1-419C-87FD-A9A09BD2E2DD}" type="presOf" srcId="{4F65521E-7B30-456D-84E9-60D2EA8D4A14}" destId="{C89EA77D-C521-4D9E-9FAF-E527B7E8DC3A}" srcOrd="0" destOrd="0" presId="urn:microsoft.com/office/officeart/2005/8/layout/vList2"/>
    <dgm:cxn modelId="{736A75BF-A49F-4265-9199-EB074C6EA6E7}" srcId="{46FE3584-421E-4367-99B2-0B58AACFAA52}" destId="{7F179F4F-5C85-4BD8-BB56-D2B1890101A3}" srcOrd="4" destOrd="0" parTransId="{87DA7280-A743-415C-87A2-9E8A77D46C9C}" sibTransId="{DE6B4688-FDBE-43F4-B415-BBDEEDACFB40}"/>
    <dgm:cxn modelId="{C7097DBF-6BBF-4495-8942-F0ECA04F71D1}" type="presOf" srcId="{BCDF8590-155C-41BC-B4E0-568A2525116E}" destId="{71B3A4C9-568B-401D-9C22-1936EAC7F595}" srcOrd="0" destOrd="0" presId="urn:microsoft.com/office/officeart/2005/8/layout/vList2"/>
    <dgm:cxn modelId="{59757ACE-F050-406C-8C87-4BCE39C1A0FC}" type="presOf" srcId="{1A29D3F2-0E1B-4E17-B817-9A7C504D250C}" destId="{EBF623D9-7E40-4AB5-879C-6C77C7E0FBB8}" srcOrd="0" destOrd="0" presId="urn:microsoft.com/office/officeart/2005/8/layout/vList2"/>
    <dgm:cxn modelId="{AB3C17CF-7EE8-4839-9B09-A611F9B0DA6C}" type="presOf" srcId="{7F179F4F-5C85-4BD8-BB56-D2B1890101A3}" destId="{13FEB95E-38D4-4C44-B2DB-EC885DD35ED1}" srcOrd="0" destOrd="0" presId="urn:microsoft.com/office/officeart/2005/8/layout/vList2"/>
    <dgm:cxn modelId="{47326BEE-7776-46A2-B604-4CAF82281260}" srcId="{46FE3584-421E-4367-99B2-0B58AACFAA52}" destId="{BCDF8590-155C-41BC-B4E0-568A2525116E}" srcOrd="3" destOrd="0" parTransId="{AEFC79C3-D8BF-47FA-AA1B-FBC1CAE35B61}" sibTransId="{156448FC-4F2E-4747-B046-A6FBAF36E066}"/>
    <dgm:cxn modelId="{D3A106FE-6BDF-45C1-B8F0-F0072A4A4255}" type="presOf" srcId="{165B5C5E-4BAB-4E41-A14B-0707A9612050}" destId="{191168F5-3569-4972-A87B-ECA7C203659F}" srcOrd="0" destOrd="0" presId="urn:microsoft.com/office/officeart/2005/8/layout/vList2"/>
    <dgm:cxn modelId="{A6B4713B-E085-47DB-BAF3-1CB9F8AD34B1}" type="presParOf" srcId="{21C8A19C-35B7-4051-9BDB-76D42584DCB7}" destId="{EBF623D9-7E40-4AB5-879C-6C77C7E0FBB8}" srcOrd="0" destOrd="0" presId="urn:microsoft.com/office/officeart/2005/8/layout/vList2"/>
    <dgm:cxn modelId="{D6013F9A-9354-4143-A92C-14F8B690CA7E}" type="presParOf" srcId="{21C8A19C-35B7-4051-9BDB-76D42584DCB7}" destId="{C33FA3A2-DBAE-4557-8D5B-E254C27F9DDA}" srcOrd="1" destOrd="0" presId="urn:microsoft.com/office/officeart/2005/8/layout/vList2"/>
    <dgm:cxn modelId="{53060CA0-3ED1-4B47-960B-85B619B2D4A4}" type="presParOf" srcId="{21C8A19C-35B7-4051-9BDB-76D42584DCB7}" destId="{C89EA77D-C521-4D9E-9FAF-E527B7E8DC3A}" srcOrd="2" destOrd="0" presId="urn:microsoft.com/office/officeart/2005/8/layout/vList2"/>
    <dgm:cxn modelId="{9D7B9D0F-8435-4B0A-B183-020F24FB8A33}" type="presParOf" srcId="{21C8A19C-35B7-4051-9BDB-76D42584DCB7}" destId="{95F28A95-EAE4-41BA-9677-1A4E04B168E2}" srcOrd="3" destOrd="0" presId="urn:microsoft.com/office/officeart/2005/8/layout/vList2"/>
    <dgm:cxn modelId="{E0A77CCC-090D-4A11-BBF7-18F3749D7907}" type="presParOf" srcId="{21C8A19C-35B7-4051-9BDB-76D42584DCB7}" destId="{191168F5-3569-4972-A87B-ECA7C203659F}" srcOrd="4" destOrd="0" presId="urn:microsoft.com/office/officeart/2005/8/layout/vList2"/>
    <dgm:cxn modelId="{3041D1B7-BDB8-4609-98EC-8F3C95BDF640}" type="presParOf" srcId="{21C8A19C-35B7-4051-9BDB-76D42584DCB7}" destId="{73B2DA37-D0CB-416F-8572-E449B7F54D4C}" srcOrd="5" destOrd="0" presId="urn:microsoft.com/office/officeart/2005/8/layout/vList2"/>
    <dgm:cxn modelId="{58518259-75E2-4CE9-B01E-065A4B10F3A3}" type="presParOf" srcId="{21C8A19C-35B7-4051-9BDB-76D42584DCB7}" destId="{71B3A4C9-568B-401D-9C22-1936EAC7F595}" srcOrd="6" destOrd="0" presId="urn:microsoft.com/office/officeart/2005/8/layout/vList2"/>
    <dgm:cxn modelId="{915FBB97-EC25-4EF4-BEE9-325324039407}" type="presParOf" srcId="{21C8A19C-35B7-4051-9BDB-76D42584DCB7}" destId="{609AA080-1197-4797-A427-A4FAE014E916}" srcOrd="7" destOrd="0" presId="urn:microsoft.com/office/officeart/2005/8/layout/vList2"/>
    <dgm:cxn modelId="{DF2ED095-F7C4-4DDD-922C-AF15AAE2F8E9}" type="presParOf" srcId="{21C8A19C-35B7-4051-9BDB-76D42584DCB7}" destId="{13FEB95E-38D4-4C44-B2DB-EC885DD35ED1}" srcOrd="8" destOrd="0" presId="urn:microsoft.com/office/officeart/2005/8/layout/vList2"/>
    <dgm:cxn modelId="{1C1AC605-CB80-4B03-9E8E-3E92BFBA266E}" type="presParOf" srcId="{21C8A19C-35B7-4051-9BDB-76D42584DCB7}" destId="{72C6C5E5-9F35-4DD2-BC0D-102147D00141}" srcOrd="9" destOrd="0" presId="urn:microsoft.com/office/officeart/2005/8/layout/vList2"/>
    <dgm:cxn modelId="{DC44C895-8B1B-40B5-8B2D-23510B6B2361}" type="presParOf" srcId="{21C8A19C-35B7-4051-9BDB-76D42584DCB7}" destId="{BEA164E1-61E1-4659-A7FE-22F9F3E06444}" srcOrd="10" destOrd="0" presId="urn:microsoft.com/office/officeart/2005/8/layout/vList2"/>
    <dgm:cxn modelId="{BFCEAC59-4E09-4FA7-B34A-BCD89C8410BC}" type="presParOf" srcId="{21C8A19C-35B7-4051-9BDB-76D42584DCB7}" destId="{65402E84-E657-4E31-927E-86F58F06EAB5}" srcOrd="11" destOrd="0" presId="urn:microsoft.com/office/officeart/2005/8/layout/vList2"/>
    <dgm:cxn modelId="{EBF09A41-EC86-461E-9E28-380BEC4EA6E6}" type="presParOf" srcId="{21C8A19C-35B7-4051-9BDB-76D42584DCB7}" destId="{68BFCEEC-CB6B-4C22-ACDF-BC786110544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18F9F-FAD2-4E87-9376-E488E300026B}">
      <dsp:nvSpPr>
        <dsp:cNvPr id="0" name=""/>
        <dsp:cNvSpPr/>
      </dsp:nvSpPr>
      <dsp:spPr>
        <a:xfrm>
          <a:off x="305716" y="2289055"/>
          <a:ext cx="1555960" cy="624287"/>
        </a:xfrm>
        <a:prstGeom prst="homePlate">
          <a:avLst>
            <a:gd name="adj" fmla="val 40000"/>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w="12700" cap="flat" cmpd="sng" algn="ctr">
          <a:solidFill>
            <a:schemeClr val="accent2">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en-US" sz="1500" kern="1200" dirty="0"/>
            <a:t>Fall 2017</a:t>
          </a:r>
        </a:p>
      </dsp:txBody>
      <dsp:txXfrm>
        <a:off x="305716" y="2289055"/>
        <a:ext cx="1431103" cy="624287"/>
      </dsp:txXfrm>
    </dsp:sp>
    <dsp:sp modelId="{F26DDC48-0F32-44B7-B642-C07CB663990E}">
      <dsp:nvSpPr>
        <dsp:cNvPr id="0" name=""/>
        <dsp:cNvSpPr/>
      </dsp:nvSpPr>
      <dsp:spPr>
        <a:xfrm>
          <a:off x="3168" y="0"/>
          <a:ext cx="2161056" cy="166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a:lnSpc>
              <a:spcPct val="90000"/>
            </a:lnSpc>
            <a:spcBef>
              <a:spcPct val="0"/>
            </a:spcBef>
            <a:spcAft>
              <a:spcPct val="35000"/>
            </a:spcAft>
            <a:buNone/>
          </a:pPr>
          <a:r>
            <a:rPr lang="en-US" sz="1500" kern="1200" dirty="0"/>
            <a:t>16.4%</a:t>
          </a:r>
        </a:p>
      </dsp:txBody>
      <dsp:txXfrm>
        <a:off x="3168" y="0"/>
        <a:ext cx="2161056" cy="1664767"/>
      </dsp:txXfrm>
    </dsp:sp>
    <dsp:sp modelId="{FFFAC5FC-C250-46E8-8AE3-AFAE4B63B151}">
      <dsp:nvSpPr>
        <dsp:cNvPr id="0" name=""/>
        <dsp:cNvSpPr/>
      </dsp:nvSpPr>
      <dsp:spPr>
        <a:xfrm>
          <a:off x="1861677" y="2601199"/>
          <a:ext cx="605095" cy="0"/>
        </a:xfrm>
        <a:custGeom>
          <a:avLst/>
          <a:gdLst/>
          <a:ahLst/>
          <a:cxnLst/>
          <a:rect l="0" t="0" r="0" b="0"/>
          <a:pathLst>
            <a:path>
              <a:moveTo>
                <a:pt x="0" y="0"/>
              </a:moveTo>
              <a:lnTo>
                <a:pt x="605095" y="0"/>
              </a:lnTo>
            </a:path>
          </a:pathLst>
        </a:custGeom>
        <a:no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B545466-E0F8-4EBF-9968-8A703D4C8CA8}">
      <dsp:nvSpPr>
        <dsp:cNvPr id="0" name=""/>
        <dsp:cNvSpPr/>
      </dsp:nvSpPr>
      <dsp:spPr>
        <a:xfrm>
          <a:off x="1083696" y="1768815"/>
          <a:ext cx="0" cy="520239"/>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76D85BD-1292-41DA-9D16-CDAA8498A7CF}">
      <dsp:nvSpPr>
        <dsp:cNvPr id="0" name=""/>
        <dsp:cNvSpPr/>
      </dsp:nvSpPr>
      <dsp:spPr>
        <a:xfrm>
          <a:off x="1031672" y="1664767"/>
          <a:ext cx="104047" cy="104047"/>
        </a:xfrm>
        <a:prstGeom prst="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sp>
    <dsp:sp modelId="{55F3CBB0-FBD4-4B0E-AB51-3FE6DF18CDC8}">
      <dsp:nvSpPr>
        <dsp:cNvPr id="0" name=""/>
        <dsp:cNvSpPr/>
      </dsp:nvSpPr>
      <dsp:spPr>
        <a:xfrm>
          <a:off x="2466772" y="2289055"/>
          <a:ext cx="1555960" cy="624287"/>
        </a:xfrm>
        <a:prstGeom prst="hexagon">
          <a:avLst>
            <a:gd name="adj" fmla="val 40000"/>
            <a:gd name="vf" fmla="val 115470"/>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w="12700" cap="flat" cmpd="sng" algn="ctr">
          <a:solidFill>
            <a:schemeClr val="accent2">
              <a:hueOff val="1106460"/>
              <a:satOff val="5101"/>
              <a:lumOff val="784"/>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en-US" sz="1500" kern="1200" dirty="0"/>
            <a:t>Fall 2018</a:t>
          </a:r>
        </a:p>
      </dsp:txBody>
      <dsp:txXfrm>
        <a:off x="2679674" y="2374476"/>
        <a:ext cx="1130156" cy="453445"/>
      </dsp:txXfrm>
    </dsp:sp>
    <dsp:sp modelId="{BDA22011-3E59-49D6-884E-AC4BBF802021}">
      <dsp:nvSpPr>
        <dsp:cNvPr id="0" name=""/>
        <dsp:cNvSpPr/>
      </dsp:nvSpPr>
      <dsp:spPr>
        <a:xfrm>
          <a:off x="2164224" y="3537631"/>
          <a:ext cx="2161056" cy="166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t" anchorCtr="1">
          <a:noAutofit/>
        </a:bodyPr>
        <a:lstStyle/>
        <a:p>
          <a:pPr marL="0" lvl="0" indent="0" algn="ctr" defTabSz="666750">
            <a:lnSpc>
              <a:spcPct val="90000"/>
            </a:lnSpc>
            <a:spcBef>
              <a:spcPct val="0"/>
            </a:spcBef>
            <a:spcAft>
              <a:spcPct val="35000"/>
            </a:spcAft>
            <a:buNone/>
          </a:pPr>
          <a:r>
            <a:rPr lang="en-US" sz="1500" kern="1200" dirty="0"/>
            <a:t>17.3%</a:t>
          </a:r>
        </a:p>
      </dsp:txBody>
      <dsp:txXfrm>
        <a:off x="2164224" y="3537631"/>
        <a:ext cx="2161056" cy="1664767"/>
      </dsp:txXfrm>
    </dsp:sp>
    <dsp:sp modelId="{EFCC70C0-DB05-48AC-ABA3-83B874A61661}">
      <dsp:nvSpPr>
        <dsp:cNvPr id="0" name=""/>
        <dsp:cNvSpPr/>
      </dsp:nvSpPr>
      <dsp:spPr>
        <a:xfrm>
          <a:off x="4022733" y="2601199"/>
          <a:ext cx="605095" cy="0"/>
        </a:xfrm>
        <a:custGeom>
          <a:avLst/>
          <a:gdLst/>
          <a:ahLst/>
          <a:cxnLst/>
          <a:rect l="0" t="0" r="0" b="0"/>
          <a:pathLst>
            <a:path>
              <a:moveTo>
                <a:pt x="0" y="0"/>
              </a:moveTo>
              <a:lnTo>
                <a:pt x="605095" y="0"/>
              </a:lnTo>
            </a:path>
          </a:pathLst>
        </a:custGeom>
        <a:noFill/>
        <a:ln w="12700" cap="flat" cmpd="sng" algn="ctr">
          <a:solidFill>
            <a:schemeClr val="accent2">
              <a:hueOff val="2212920"/>
              <a:satOff val="10201"/>
              <a:lumOff val="1569"/>
              <a:alphaOff val="0"/>
            </a:schemeClr>
          </a:solidFill>
          <a:prstDash val="solid"/>
        </a:ln>
        <a:effectLst/>
      </dsp:spPr>
      <dsp:style>
        <a:lnRef idx="1">
          <a:scrgbClr r="0" g="0" b="0"/>
        </a:lnRef>
        <a:fillRef idx="1">
          <a:scrgbClr r="0" g="0" b="0"/>
        </a:fillRef>
        <a:effectRef idx="0">
          <a:scrgbClr r="0" g="0" b="0"/>
        </a:effectRef>
        <a:fontRef idx="minor"/>
      </dsp:style>
    </dsp:sp>
    <dsp:sp modelId="{B55E00EA-ACA2-4D56-AAB5-22B73B7684A2}">
      <dsp:nvSpPr>
        <dsp:cNvPr id="0" name=""/>
        <dsp:cNvSpPr/>
      </dsp:nvSpPr>
      <dsp:spPr>
        <a:xfrm>
          <a:off x="3244753" y="2913343"/>
          <a:ext cx="0" cy="520239"/>
        </a:xfrm>
        <a:prstGeom prst="line">
          <a:avLst/>
        </a:prstGeom>
        <a:noFill/>
        <a:ln w="12700" cap="flat" cmpd="sng" algn="ctr">
          <a:solidFill>
            <a:schemeClr val="accent2">
              <a:hueOff val="1106460"/>
              <a:satOff val="5101"/>
              <a:lumOff val="784"/>
              <a:alphaOff val="0"/>
            </a:schemeClr>
          </a:solidFill>
          <a:prstDash val="dash"/>
        </a:ln>
        <a:effectLst/>
      </dsp:spPr>
      <dsp:style>
        <a:lnRef idx="1">
          <a:scrgbClr r="0" g="0" b="0"/>
        </a:lnRef>
        <a:fillRef idx="0">
          <a:scrgbClr r="0" g="0" b="0"/>
        </a:fillRef>
        <a:effectRef idx="0">
          <a:scrgbClr r="0" g="0" b="0"/>
        </a:effectRef>
        <a:fontRef idx="minor"/>
      </dsp:style>
    </dsp:sp>
    <dsp:sp modelId="{85BEDEDC-D987-4444-B390-3ED93C080649}">
      <dsp:nvSpPr>
        <dsp:cNvPr id="0" name=""/>
        <dsp:cNvSpPr/>
      </dsp:nvSpPr>
      <dsp:spPr>
        <a:xfrm>
          <a:off x="3192729" y="3433583"/>
          <a:ext cx="104047" cy="104047"/>
        </a:xfrm>
        <a:prstGeom prst="rect">
          <a:avLst/>
        </a:prstGeom>
        <a:gradFill rotWithShape="0">
          <a:gsLst>
            <a:gs pos="0">
              <a:schemeClr val="accent2">
                <a:hueOff val="1106460"/>
                <a:satOff val="5101"/>
                <a:lumOff val="784"/>
                <a:alphaOff val="0"/>
                <a:tint val="94000"/>
                <a:satMod val="100000"/>
                <a:lumMod val="104000"/>
              </a:schemeClr>
            </a:gs>
            <a:gs pos="69000">
              <a:schemeClr val="accent2">
                <a:hueOff val="1106460"/>
                <a:satOff val="5101"/>
                <a:lumOff val="784"/>
                <a:alphaOff val="0"/>
                <a:shade val="86000"/>
                <a:satMod val="130000"/>
                <a:lumMod val="102000"/>
              </a:schemeClr>
            </a:gs>
            <a:gs pos="100000">
              <a:schemeClr val="accent2">
                <a:hueOff val="1106460"/>
                <a:satOff val="5101"/>
                <a:lumOff val="78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sp>
    <dsp:sp modelId="{B4763E09-FF6A-4A8A-8DFC-3FA6F8AA0CC4}">
      <dsp:nvSpPr>
        <dsp:cNvPr id="0" name=""/>
        <dsp:cNvSpPr/>
      </dsp:nvSpPr>
      <dsp:spPr>
        <a:xfrm rot="10800000">
          <a:off x="4627828" y="2289055"/>
          <a:ext cx="1555960" cy="624287"/>
        </a:xfrm>
        <a:prstGeom prst="homePlate">
          <a:avLst>
            <a:gd name="adj" fmla="val 40000"/>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w="12700" cap="flat" cmpd="sng" algn="ctr">
          <a:solidFill>
            <a:schemeClr val="accent2">
              <a:hueOff val="2212920"/>
              <a:satOff val="10201"/>
              <a:lumOff val="1569"/>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en-US" sz="1500" kern="1200" dirty="0"/>
            <a:t>Fall 2019</a:t>
          </a:r>
        </a:p>
      </dsp:txBody>
      <dsp:txXfrm rot="10800000">
        <a:off x="4752685" y="2289055"/>
        <a:ext cx="1431103" cy="624287"/>
      </dsp:txXfrm>
    </dsp:sp>
    <dsp:sp modelId="{62CB8538-B37E-4100-AD3A-97B22359F87A}">
      <dsp:nvSpPr>
        <dsp:cNvPr id="0" name=""/>
        <dsp:cNvSpPr/>
      </dsp:nvSpPr>
      <dsp:spPr>
        <a:xfrm>
          <a:off x="4325281" y="0"/>
          <a:ext cx="2161056" cy="166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a:lnSpc>
              <a:spcPct val="90000"/>
            </a:lnSpc>
            <a:spcBef>
              <a:spcPct val="0"/>
            </a:spcBef>
            <a:spcAft>
              <a:spcPct val="35000"/>
            </a:spcAft>
            <a:buNone/>
          </a:pPr>
          <a:r>
            <a:rPr lang="en-US" sz="1500" kern="1200" dirty="0"/>
            <a:t>18.9%</a:t>
          </a:r>
        </a:p>
      </dsp:txBody>
      <dsp:txXfrm>
        <a:off x="4325281" y="0"/>
        <a:ext cx="2161056" cy="1664767"/>
      </dsp:txXfrm>
    </dsp:sp>
    <dsp:sp modelId="{0535B7F2-6CCC-43DF-9D12-3495368E691A}">
      <dsp:nvSpPr>
        <dsp:cNvPr id="0" name=""/>
        <dsp:cNvSpPr/>
      </dsp:nvSpPr>
      <dsp:spPr>
        <a:xfrm>
          <a:off x="5405809" y="1768815"/>
          <a:ext cx="0" cy="520239"/>
        </a:xfrm>
        <a:prstGeom prst="line">
          <a:avLst/>
        </a:prstGeom>
        <a:noFill/>
        <a:ln w="12700" cap="flat" cmpd="sng" algn="ctr">
          <a:solidFill>
            <a:schemeClr val="accent2">
              <a:hueOff val="2212920"/>
              <a:satOff val="10201"/>
              <a:lumOff val="1569"/>
              <a:alphaOff val="0"/>
            </a:schemeClr>
          </a:solidFill>
          <a:prstDash val="dash"/>
        </a:ln>
        <a:effectLst/>
      </dsp:spPr>
      <dsp:style>
        <a:lnRef idx="1">
          <a:scrgbClr r="0" g="0" b="0"/>
        </a:lnRef>
        <a:fillRef idx="0">
          <a:scrgbClr r="0" g="0" b="0"/>
        </a:fillRef>
        <a:effectRef idx="0">
          <a:scrgbClr r="0" g="0" b="0"/>
        </a:effectRef>
        <a:fontRef idx="minor"/>
      </dsp:style>
    </dsp:sp>
    <dsp:sp modelId="{829549E6-59CF-49DE-B9E4-EA7772DE7C4D}">
      <dsp:nvSpPr>
        <dsp:cNvPr id="0" name=""/>
        <dsp:cNvSpPr/>
      </dsp:nvSpPr>
      <dsp:spPr>
        <a:xfrm>
          <a:off x="5353785" y="1664767"/>
          <a:ext cx="104047" cy="104047"/>
        </a:xfrm>
        <a:prstGeom prst="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E4FCE-64FE-4057-928E-1D3405D7FF45}">
      <dsp:nvSpPr>
        <dsp:cNvPr id="0" name=""/>
        <dsp:cNvSpPr/>
      </dsp:nvSpPr>
      <dsp:spPr>
        <a:xfrm>
          <a:off x="297888" y="740693"/>
          <a:ext cx="917859" cy="91785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E5CCB9-3D53-4585-A12B-F40011FAA799}">
      <dsp:nvSpPr>
        <dsp:cNvPr id="0" name=""/>
        <dsp:cNvSpPr/>
      </dsp:nvSpPr>
      <dsp:spPr>
        <a:xfrm>
          <a:off x="493497" y="936302"/>
          <a:ext cx="526640" cy="526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305510-6F83-47FF-9853-685A091692EE}">
      <dsp:nvSpPr>
        <dsp:cNvPr id="0" name=""/>
        <dsp:cNvSpPr/>
      </dsp:nvSpPr>
      <dsp:spPr>
        <a:xfrm>
          <a:off x="4474" y="1944443"/>
          <a:ext cx="1504687" cy="62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Marketing materials/social media that reflects their culture</a:t>
          </a:r>
        </a:p>
      </dsp:txBody>
      <dsp:txXfrm>
        <a:off x="4474" y="1944443"/>
        <a:ext cx="1504687" cy="620683"/>
      </dsp:txXfrm>
    </dsp:sp>
    <dsp:sp modelId="{3628F3D0-D095-4B03-8BB5-E2754A4BB629}">
      <dsp:nvSpPr>
        <dsp:cNvPr id="0" name=""/>
        <dsp:cNvSpPr/>
      </dsp:nvSpPr>
      <dsp:spPr>
        <a:xfrm>
          <a:off x="2065896" y="740693"/>
          <a:ext cx="917859" cy="91785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A51FBC-4683-4EE9-BA9A-32EC858F6BA2}">
      <dsp:nvSpPr>
        <dsp:cNvPr id="0" name=""/>
        <dsp:cNvSpPr/>
      </dsp:nvSpPr>
      <dsp:spPr>
        <a:xfrm>
          <a:off x="2261505" y="936302"/>
          <a:ext cx="526640" cy="5266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D21AB3-A047-4BD8-ACC7-02FB90E39056}">
      <dsp:nvSpPr>
        <dsp:cNvPr id="0" name=""/>
        <dsp:cNvSpPr/>
      </dsp:nvSpPr>
      <dsp:spPr>
        <a:xfrm>
          <a:off x="1772482" y="1944443"/>
          <a:ext cx="1504687" cy="62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Signs, videos, websites, and other materials in Spanish </a:t>
          </a:r>
        </a:p>
      </dsp:txBody>
      <dsp:txXfrm>
        <a:off x="1772482" y="1944443"/>
        <a:ext cx="1504687" cy="620683"/>
      </dsp:txXfrm>
    </dsp:sp>
    <dsp:sp modelId="{AB187323-043B-4D60-8E04-A3B7F8A44674}">
      <dsp:nvSpPr>
        <dsp:cNvPr id="0" name=""/>
        <dsp:cNvSpPr/>
      </dsp:nvSpPr>
      <dsp:spPr>
        <a:xfrm>
          <a:off x="3833903" y="740693"/>
          <a:ext cx="917859" cy="91785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14C843-6549-4B04-9543-F49BDA779473}">
      <dsp:nvSpPr>
        <dsp:cNvPr id="0" name=""/>
        <dsp:cNvSpPr/>
      </dsp:nvSpPr>
      <dsp:spPr>
        <a:xfrm>
          <a:off x="4029513" y="936302"/>
          <a:ext cx="526640" cy="5266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C6E21C-D29C-4759-942F-2B61141FD2C8}">
      <dsp:nvSpPr>
        <dsp:cNvPr id="0" name=""/>
        <dsp:cNvSpPr/>
      </dsp:nvSpPr>
      <dsp:spPr>
        <a:xfrm>
          <a:off x="3540489" y="1944443"/>
          <a:ext cx="1504687" cy="62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Campus space dedicated to showcase their culture</a:t>
          </a:r>
        </a:p>
      </dsp:txBody>
      <dsp:txXfrm>
        <a:off x="3540489" y="1944443"/>
        <a:ext cx="1504687" cy="620683"/>
      </dsp:txXfrm>
    </dsp:sp>
    <dsp:sp modelId="{B1E608AB-7A7C-41E3-A9BF-D3D4072A2A39}">
      <dsp:nvSpPr>
        <dsp:cNvPr id="0" name=""/>
        <dsp:cNvSpPr/>
      </dsp:nvSpPr>
      <dsp:spPr>
        <a:xfrm>
          <a:off x="5601911" y="740693"/>
          <a:ext cx="917859" cy="91785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CC1471-DEED-442E-9451-D6BB851C1358}">
      <dsp:nvSpPr>
        <dsp:cNvPr id="0" name=""/>
        <dsp:cNvSpPr/>
      </dsp:nvSpPr>
      <dsp:spPr>
        <a:xfrm>
          <a:off x="5797521" y="936302"/>
          <a:ext cx="526640" cy="5266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24BFD9-DF36-4C62-B758-E28F4006A0AA}">
      <dsp:nvSpPr>
        <dsp:cNvPr id="0" name=""/>
        <dsp:cNvSpPr/>
      </dsp:nvSpPr>
      <dsp:spPr>
        <a:xfrm>
          <a:off x="5308497" y="1944443"/>
          <a:ext cx="1504687" cy="62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Programs and classes in Spanish or bilingually</a:t>
          </a:r>
        </a:p>
      </dsp:txBody>
      <dsp:txXfrm>
        <a:off x="5308497" y="1944443"/>
        <a:ext cx="1504687" cy="620683"/>
      </dsp:txXfrm>
    </dsp:sp>
    <dsp:sp modelId="{415C7278-F334-4345-904E-ADE6E195AC96}">
      <dsp:nvSpPr>
        <dsp:cNvPr id="0" name=""/>
        <dsp:cNvSpPr/>
      </dsp:nvSpPr>
      <dsp:spPr>
        <a:xfrm>
          <a:off x="7369919" y="740693"/>
          <a:ext cx="917859" cy="91785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23FEE7-B1F0-49B6-9680-9A88585B5E23}">
      <dsp:nvSpPr>
        <dsp:cNvPr id="0" name=""/>
        <dsp:cNvSpPr/>
      </dsp:nvSpPr>
      <dsp:spPr>
        <a:xfrm>
          <a:off x="7565528" y="936302"/>
          <a:ext cx="526640" cy="5266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5F671D-2CD6-4E23-8EA9-AACE716A5273}">
      <dsp:nvSpPr>
        <dsp:cNvPr id="0" name=""/>
        <dsp:cNvSpPr/>
      </dsp:nvSpPr>
      <dsp:spPr>
        <a:xfrm>
          <a:off x="7076505" y="1944443"/>
          <a:ext cx="1504687" cy="62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Mentors with whom they can identify</a:t>
          </a:r>
        </a:p>
      </dsp:txBody>
      <dsp:txXfrm>
        <a:off x="7076505" y="1944443"/>
        <a:ext cx="1504687" cy="620683"/>
      </dsp:txXfrm>
    </dsp:sp>
    <dsp:sp modelId="{A220D3B0-FE03-4412-BA29-15234133ED81}">
      <dsp:nvSpPr>
        <dsp:cNvPr id="0" name=""/>
        <dsp:cNvSpPr/>
      </dsp:nvSpPr>
      <dsp:spPr>
        <a:xfrm>
          <a:off x="9137927" y="740693"/>
          <a:ext cx="917859" cy="91785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AC3524-4C97-4D2F-9CEC-E3FDE7EEAA41}">
      <dsp:nvSpPr>
        <dsp:cNvPr id="0" name=""/>
        <dsp:cNvSpPr/>
      </dsp:nvSpPr>
      <dsp:spPr>
        <a:xfrm>
          <a:off x="9333536" y="936302"/>
          <a:ext cx="526640" cy="52664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438680-7317-4EFB-8B4C-F1CE82C0EA2A}">
      <dsp:nvSpPr>
        <dsp:cNvPr id="0" name=""/>
        <dsp:cNvSpPr/>
      </dsp:nvSpPr>
      <dsp:spPr>
        <a:xfrm>
          <a:off x="8844513" y="1944443"/>
          <a:ext cx="1504687" cy="62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Apprentices/internships, clinical placements, and service learning opportunities in their communities</a:t>
          </a:r>
        </a:p>
      </dsp:txBody>
      <dsp:txXfrm>
        <a:off x="8844513" y="1944443"/>
        <a:ext cx="1504687" cy="6206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623D9-7E40-4AB5-879C-6C77C7E0FBB8}">
      <dsp:nvSpPr>
        <dsp:cNvPr id="0" name=""/>
        <dsp:cNvSpPr/>
      </dsp:nvSpPr>
      <dsp:spPr>
        <a:xfrm>
          <a:off x="0" y="594315"/>
          <a:ext cx="5924550" cy="44460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Bilingual curriculum</a:t>
          </a:r>
        </a:p>
      </dsp:txBody>
      <dsp:txXfrm>
        <a:off x="21704" y="616019"/>
        <a:ext cx="5881142" cy="401192"/>
      </dsp:txXfrm>
    </dsp:sp>
    <dsp:sp modelId="{C89EA77D-C521-4D9E-9FAF-E527B7E8DC3A}">
      <dsp:nvSpPr>
        <dsp:cNvPr id="0" name=""/>
        <dsp:cNvSpPr/>
      </dsp:nvSpPr>
      <dsp:spPr>
        <a:xfrm>
          <a:off x="0" y="1093635"/>
          <a:ext cx="5924550" cy="444600"/>
        </a:xfrm>
        <a:prstGeom prst="roundRect">
          <a:avLst/>
        </a:prstGeom>
        <a:gradFill rotWithShape="0">
          <a:gsLst>
            <a:gs pos="0">
              <a:schemeClr val="accent5">
                <a:hueOff val="-3071576"/>
                <a:satOff val="3438"/>
                <a:lumOff val="196"/>
                <a:alphaOff val="0"/>
                <a:tint val="94000"/>
                <a:satMod val="100000"/>
                <a:lumMod val="104000"/>
              </a:schemeClr>
            </a:gs>
            <a:gs pos="69000">
              <a:schemeClr val="accent5">
                <a:hueOff val="-3071576"/>
                <a:satOff val="3438"/>
                <a:lumOff val="196"/>
                <a:alphaOff val="0"/>
                <a:shade val="86000"/>
                <a:satMod val="130000"/>
                <a:lumMod val="102000"/>
              </a:schemeClr>
            </a:gs>
            <a:gs pos="100000">
              <a:schemeClr val="accent5">
                <a:hueOff val="-3071576"/>
                <a:satOff val="3438"/>
                <a:lumOff val="19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Pedagogy</a:t>
          </a:r>
        </a:p>
      </dsp:txBody>
      <dsp:txXfrm>
        <a:off x="21704" y="1115339"/>
        <a:ext cx="5881142" cy="401192"/>
      </dsp:txXfrm>
    </dsp:sp>
    <dsp:sp modelId="{191168F5-3569-4972-A87B-ECA7C203659F}">
      <dsp:nvSpPr>
        <dsp:cNvPr id="0" name=""/>
        <dsp:cNvSpPr/>
      </dsp:nvSpPr>
      <dsp:spPr>
        <a:xfrm>
          <a:off x="0" y="1592955"/>
          <a:ext cx="5924550" cy="444600"/>
        </a:xfrm>
        <a:prstGeom prst="round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Professional development in cultural competency </a:t>
          </a:r>
        </a:p>
      </dsp:txBody>
      <dsp:txXfrm>
        <a:off x="21704" y="1614659"/>
        <a:ext cx="5881142" cy="401192"/>
      </dsp:txXfrm>
    </dsp:sp>
    <dsp:sp modelId="{71B3A4C9-568B-401D-9C22-1936EAC7F595}">
      <dsp:nvSpPr>
        <dsp:cNvPr id="0" name=""/>
        <dsp:cNvSpPr/>
      </dsp:nvSpPr>
      <dsp:spPr>
        <a:xfrm>
          <a:off x="0" y="2092275"/>
          <a:ext cx="5924550" cy="444600"/>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Hiring</a:t>
          </a:r>
        </a:p>
      </dsp:txBody>
      <dsp:txXfrm>
        <a:off x="21704" y="2113979"/>
        <a:ext cx="5881142" cy="401192"/>
      </dsp:txXfrm>
    </dsp:sp>
    <dsp:sp modelId="{13FEB95E-38D4-4C44-B2DB-EC885DD35ED1}">
      <dsp:nvSpPr>
        <dsp:cNvPr id="0" name=""/>
        <dsp:cNvSpPr/>
      </dsp:nvSpPr>
      <dsp:spPr>
        <a:xfrm>
          <a:off x="0" y="2591595"/>
          <a:ext cx="5924550" cy="444600"/>
        </a:xfrm>
        <a:prstGeom prst="round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Grants</a:t>
          </a:r>
        </a:p>
      </dsp:txBody>
      <dsp:txXfrm>
        <a:off x="21704" y="2613299"/>
        <a:ext cx="5881142" cy="401192"/>
      </dsp:txXfrm>
    </dsp:sp>
    <dsp:sp modelId="{BEA164E1-61E1-4659-A7FE-22F9F3E06444}">
      <dsp:nvSpPr>
        <dsp:cNvPr id="0" name=""/>
        <dsp:cNvSpPr/>
      </dsp:nvSpPr>
      <dsp:spPr>
        <a:xfrm>
          <a:off x="0" y="3090915"/>
          <a:ext cx="5924550" cy="444600"/>
        </a:xfrm>
        <a:prstGeom prst="roundRect">
          <a:avLst/>
        </a:prstGeom>
        <a:gradFill rotWithShape="0">
          <a:gsLst>
            <a:gs pos="0">
              <a:schemeClr val="accent5">
                <a:hueOff val="-15357881"/>
                <a:satOff val="17188"/>
                <a:lumOff val="981"/>
                <a:alphaOff val="0"/>
                <a:tint val="94000"/>
                <a:satMod val="100000"/>
                <a:lumMod val="104000"/>
              </a:schemeClr>
            </a:gs>
            <a:gs pos="69000">
              <a:schemeClr val="accent5">
                <a:hueOff val="-15357881"/>
                <a:satOff val="17188"/>
                <a:lumOff val="981"/>
                <a:alphaOff val="0"/>
                <a:shade val="86000"/>
                <a:satMod val="130000"/>
                <a:lumMod val="102000"/>
              </a:schemeClr>
            </a:gs>
            <a:gs pos="100000">
              <a:schemeClr val="accent5">
                <a:hueOff val="-15357881"/>
                <a:satOff val="17188"/>
                <a:lumOff val="98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HACU membership</a:t>
          </a:r>
        </a:p>
      </dsp:txBody>
      <dsp:txXfrm>
        <a:off x="21704" y="3112619"/>
        <a:ext cx="5881142" cy="401192"/>
      </dsp:txXfrm>
    </dsp:sp>
    <dsp:sp modelId="{68BFCEEC-CB6B-4C22-ACDF-BC7861105446}">
      <dsp:nvSpPr>
        <dsp:cNvPr id="0" name=""/>
        <dsp:cNvSpPr/>
      </dsp:nvSpPr>
      <dsp:spPr>
        <a:xfrm>
          <a:off x="0" y="3590235"/>
          <a:ext cx="5924550" cy="44460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Community relationships</a:t>
          </a:r>
        </a:p>
      </dsp:txBody>
      <dsp:txXfrm>
        <a:off x="21704" y="3611939"/>
        <a:ext cx="5881142" cy="401192"/>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C6639-9A1D-471C-8B14-C29BE3E7AB33}" type="datetimeFigureOut">
              <a:rPr lang="en-US" smtClean="0"/>
              <a:t>9/10/2020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2D161-CCCA-4292-8837-A023C409A6A1}" type="slidenum">
              <a:rPr lang="en-US" smtClean="0"/>
              <a:t>‹#›</a:t>
            </a:fld>
            <a:endParaRPr lang="en-US" dirty="0"/>
          </a:p>
        </p:txBody>
      </p:sp>
    </p:spTree>
    <p:extLst>
      <p:ext uri="{BB962C8B-B14F-4D97-AF65-F5344CB8AC3E}">
        <p14:creationId xmlns:p14="http://schemas.microsoft.com/office/powerpoint/2010/main" val="20049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iscontext.org/why-more-wisconsin-schools-are-enrolling-fewer-studen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35aac4e96_0_0: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35aac4e96_0_0:notes"/>
          <p:cNvSpPr txBox="1">
            <a:spLocks noGrp="1"/>
          </p:cNvSpPr>
          <p:nvPr>
            <p:ph type="body" idx="1"/>
          </p:nvPr>
        </p:nvSpPr>
        <p:spPr>
          <a:xfrm>
            <a:off x="702628" y="4423331"/>
            <a:ext cx="5621020" cy="4190524"/>
          </a:xfrm>
          <a:prstGeom prst="rect">
            <a:avLst/>
          </a:prstGeom>
        </p:spPr>
        <p:txBody>
          <a:bodyPr spcFirstLastPara="1" wrap="square" lIns="93345" tIns="93345" rIns="93345" bIns="9334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sz="1200" dirty="0">
                <a:solidFill>
                  <a:srgbClr val="444444"/>
                </a:solidFill>
                <a:highlight>
                  <a:srgbClr val="FFFFFF"/>
                </a:highlight>
                <a:latin typeface="Calibri"/>
                <a:ea typeface="Calibri"/>
                <a:cs typeface="Calibri"/>
                <a:sym typeface="Calibri"/>
              </a:rPr>
              <a:t>The state as a whole is seeing similar changes. </a:t>
            </a:r>
            <a:r>
              <a:rPr lang="en-US" sz="1200" dirty="0">
                <a:solidFill>
                  <a:srgbClr val="444444"/>
                </a:solidFill>
                <a:highlight>
                  <a:srgbClr val="FFFFFF"/>
                </a:highlight>
                <a:latin typeface="Calibri"/>
                <a:ea typeface="Calibri"/>
                <a:cs typeface="Calibri"/>
                <a:sym typeface="Calibri"/>
              </a:rPr>
              <a:t>This chart, which was created by researchers at the University of Wisconsin Applied Population Laboratory, </a:t>
            </a:r>
            <a:r>
              <a:rPr lang="en" sz="1200" dirty="0">
                <a:solidFill>
                  <a:srgbClr val="444444"/>
                </a:solidFill>
                <a:highlight>
                  <a:srgbClr val="FFFFFF"/>
                </a:highlight>
                <a:latin typeface="Calibri"/>
                <a:ea typeface="Calibri"/>
                <a:cs typeface="Calibri"/>
                <a:sym typeface="Calibri"/>
              </a:rPr>
              <a:t>shows the percent change in statewide public school enrollment by race/ethnicity since the 2006-07 school year. The number of non-Hispanic white students has declined by 12%, </a:t>
            </a:r>
            <a:r>
              <a:rPr lang="en-US" sz="1200" dirty="0">
                <a:solidFill>
                  <a:srgbClr val="444444"/>
                </a:solidFill>
                <a:highlight>
                  <a:srgbClr val="FFFFFF"/>
                </a:highlight>
                <a:latin typeface="Calibri"/>
                <a:ea typeface="Calibri"/>
                <a:cs typeface="Calibri"/>
                <a:sym typeface="Calibri"/>
              </a:rPr>
              <a:t>and </a:t>
            </a:r>
            <a:r>
              <a:rPr lang="en" sz="1200" dirty="0">
                <a:solidFill>
                  <a:srgbClr val="444444"/>
                </a:solidFill>
                <a:highlight>
                  <a:srgbClr val="FFFFFF"/>
                </a:highlight>
                <a:latin typeface="Calibri"/>
                <a:ea typeface="Calibri"/>
                <a:cs typeface="Calibri"/>
                <a:sym typeface="Calibri"/>
              </a:rPr>
              <a:t>Non-Hispanic black and American Indian students have also declined in this same time period (by 15% and 25%, respectively.) On the other hand, the number of Asian students has risen by 13%, while the number of Hispanic students has </a:t>
            </a:r>
            <a:r>
              <a:rPr lang="en-US" sz="1200" dirty="0">
                <a:solidFill>
                  <a:srgbClr val="444444"/>
                </a:solidFill>
                <a:highlight>
                  <a:srgbClr val="FFFFFF"/>
                </a:highlight>
                <a:latin typeface="Calibri"/>
                <a:ea typeface="Calibri"/>
                <a:cs typeface="Calibri"/>
                <a:sym typeface="Calibri"/>
              </a:rPr>
              <a:t>incr</a:t>
            </a:r>
            <a:r>
              <a:rPr lang="en" sz="1200" dirty="0">
                <a:solidFill>
                  <a:srgbClr val="444444"/>
                </a:solidFill>
                <a:highlight>
                  <a:srgbClr val="FFFFFF"/>
                </a:highlight>
                <a:latin typeface="Calibri"/>
                <a:ea typeface="Calibri"/>
                <a:cs typeface="Calibri"/>
                <a:sym typeface="Calibri"/>
              </a:rPr>
              <a:t>eased by 69%. </a:t>
            </a:r>
            <a:r>
              <a:rPr lang="en" sz="1200" u="sng" dirty="0">
                <a:solidFill>
                  <a:schemeClr val="accent5"/>
                </a:solidFill>
                <a:highlight>
                  <a:srgbClr val="FFFFFF"/>
                </a:highlight>
                <a:latin typeface="Calibri"/>
                <a:ea typeface="Calibri"/>
                <a:cs typeface="Calibri"/>
                <a:sym typeface="Calibri"/>
                <a:hlinkClick r:id="rId3"/>
              </a:rPr>
              <a:t>https://www.wiscontext.org/why-more-wisconsin-schools-are-enrolling-fewer-students</a:t>
            </a:r>
            <a:endParaRPr sz="1200" dirty="0">
              <a:solidFill>
                <a:srgbClr val="444444"/>
              </a:solidFill>
              <a:highlight>
                <a:srgbClr val="FFFFFF"/>
              </a:highlight>
              <a:latin typeface="Calibri"/>
              <a:ea typeface="Calibri"/>
              <a:cs typeface="Calibri"/>
              <a:sym typeface="Calibri"/>
            </a:endParaRPr>
          </a:p>
          <a:p>
            <a:pPr marL="0" indent="0">
              <a:lnSpc>
                <a:spcPct val="115000"/>
              </a:lnSpc>
              <a:buNone/>
            </a:pPr>
            <a:r>
              <a:rPr lang="en" sz="1200" dirty="0">
                <a:latin typeface="Calibri"/>
                <a:ea typeface="Calibri"/>
                <a:cs typeface="Calibri"/>
                <a:sym typeface="Calibri"/>
              </a:rPr>
              <a:t>The trend is no different in our private schools. The Catholic Archdiocese of Milwaukee, </a:t>
            </a:r>
            <a:r>
              <a:rPr lang="en-US" sz="1200" dirty="0">
                <a:latin typeface="Calibri"/>
                <a:ea typeface="Calibri"/>
                <a:cs typeface="Calibri"/>
                <a:sym typeface="Calibri"/>
              </a:rPr>
              <a:t>for example, </a:t>
            </a:r>
            <a:r>
              <a:rPr lang="en" sz="1200" dirty="0">
                <a:latin typeface="Calibri"/>
                <a:ea typeface="Calibri"/>
                <a:cs typeface="Calibri"/>
                <a:sym typeface="Calibri"/>
              </a:rPr>
              <a:t>which serves 30,000 students across 10 southeastern counties of Wisconsin, is </a:t>
            </a:r>
            <a:r>
              <a:rPr lang="en-US" sz="1200" dirty="0">
                <a:latin typeface="Calibri"/>
                <a:ea typeface="Calibri"/>
                <a:cs typeface="Calibri"/>
                <a:sym typeface="Calibri"/>
              </a:rPr>
              <a:t>now </a:t>
            </a:r>
            <a:r>
              <a:rPr lang="en" sz="1200" dirty="0">
                <a:latin typeface="Calibri"/>
                <a:ea typeface="Calibri"/>
                <a:cs typeface="Calibri"/>
                <a:sym typeface="Calibri"/>
              </a:rPr>
              <a:t>more than a quarter Latinx. (</a:t>
            </a:r>
            <a:r>
              <a:rPr lang="en-US" sz="1200" dirty="0">
                <a:latin typeface="Calibri"/>
                <a:ea typeface="Calibri"/>
                <a:cs typeface="Calibri"/>
                <a:sym typeface="Calibri"/>
              </a:rPr>
              <a:t>Personal communication with Superintendent of Catholic Schools, 2017)</a:t>
            </a:r>
            <a:endParaRPr sz="1200" dirty="0">
              <a:latin typeface="Calibri"/>
              <a:ea typeface="Calibri"/>
              <a:cs typeface="Calibri"/>
              <a:sym typeface="Calibri"/>
            </a:endParaRPr>
          </a:p>
          <a:p>
            <a:pPr marL="0" indent="0" defTabSz="933602">
              <a:buNone/>
            </a:pPr>
            <a:r>
              <a:rPr lang="en-US" sz="1200" dirty="0"/>
              <a:t>If you look at FUTURE projections, the number of college-aged Latinxs across the state will continue to grow. (WICHE)</a:t>
            </a:r>
          </a:p>
          <a:p>
            <a:pPr marL="0" indent="0">
              <a:buNone/>
            </a:pPr>
            <a:endParaRPr sz="1200" dirty="0">
              <a:latin typeface="Calibri"/>
              <a:ea typeface="Calibri"/>
              <a:cs typeface="Calibri"/>
              <a:sym typeface="Calibri"/>
            </a:endParaRPr>
          </a:p>
          <a:p>
            <a:pPr marL="0" indent="0">
              <a:buNone/>
            </a:pPr>
            <a:endParaRPr sz="1200" dirty="0">
              <a:solidFill>
                <a:srgbClr val="444444"/>
              </a:solidFill>
              <a:highlight>
                <a:srgbClr val="FFFFFF"/>
              </a:highlight>
              <a:latin typeface="Merriweather"/>
              <a:ea typeface="Merriweather"/>
              <a:cs typeface="Merriweather"/>
              <a:sym typeface="Merriweather"/>
            </a:endParaRPr>
          </a:p>
        </p:txBody>
      </p:sp>
    </p:spTree>
    <p:extLst>
      <p:ext uri="{BB962C8B-B14F-4D97-AF65-F5344CB8AC3E}">
        <p14:creationId xmlns:p14="http://schemas.microsoft.com/office/powerpoint/2010/main" val="61890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35aac4e96_0_42:notes"/>
          <p:cNvSpPr>
            <a:spLocks noGrp="1" noRot="1" noChangeAspect="1"/>
          </p:cNvSpPr>
          <p:nvPr>
            <p:ph type="sldImg" idx="2"/>
          </p:nvPr>
        </p:nvSpPr>
        <p:spPr>
          <a:xfrm>
            <a:off x="407988"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35aac4e96_0_42:notes"/>
          <p:cNvSpPr txBox="1">
            <a:spLocks noGrp="1"/>
          </p:cNvSpPr>
          <p:nvPr>
            <p:ph type="body" idx="1"/>
          </p:nvPr>
        </p:nvSpPr>
        <p:spPr>
          <a:xfrm>
            <a:off x="702628" y="4423331"/>
            <a:ext cx="5621020" cy="4190524"/>
          </a:xfrm>
          <a:prstGeom prst="rect">
            <a:avLst/>
          </a:prstGeom>
        </p:spPr>
        <p:txBody>
          <a:bodyPr spcFirstLastPara="1" wrap="square" lIns="93345" tIns="93345" rIns="93345" bIns="93345" anchor="t" anchorCtr="0">
            <a:noAutofit/>
          </a:bodyPr>
          <a:lstStyle/>
          <a:p>
            <a:pPr marL="0" indent="0">
              <a:buNone/>
            </a:pPr>
            <a:r>
              <a:rPr lang="en" dirty="0"/>
              <a:t>We also know that often higher-paying jobs require education beyond a high school degree.  I show this chart,</a:t>
            </a:r>
            <a:r>
              <a:rPr lang="en-US" dirty="0"/>
              <a:t> again</a:t>
            </a:r>
            <a:r>
              <a:rPr lang="en" dirty="0"/>
              <a:t> from the Wisconsin P</a:t>
            </a:r>
            <a:r>
              <a:rPr lang="en-US" dirty="0"/>
              <a:t>olicy Forum report, as an example of how a lack of educational opportunities can be correlated with a lack of economic opportunities.</a:t>
            </a:r>
          </a:p>
          <a:p>
            <a:pPr marL="0" indent="0">
              <a:buNone/>
            </a:pPr>
            <a:endParaRPr dirty="0"/>
          </a:p>
          <a:p>
            <a:pPr marL="0" indent="0">
              <a:buNone/>
            </a:pPr>
            <a:r>
              <a:rPr lang="en-US" dirty="0"/>
              <a:t>In our region, Latinxs – who have lower educational attainment - </a:t>
            </a:r>
            <a:r>
              <a:rPr lang="en" dirty="0"/>
              <a:t>are </a:t>
            </a:r>
            <a:r>
              <a:rPr lang="en-US" dirty="0"/>
              <a:t>extremely </a:t>
            </a:r>
            <a:r>
              <a:rPr lang="en" dirty="0"/>
              <a:t>underrepresented in a number of relatively high-paying professional occupations. For example, Hispanics in the greater MKE area are </a:t>
            </a:r>
            <a:r>
              <a:rPr lang="en-US" dirty="0"/>
              <a:t>severely underrepresented in sectors such as </a:t>
            </a:r>
            <a:r>
              <a:rPr lang="en" dirty="0"/>
              <a:t>business and finance, healthcare, education, computer </a:t>
            </a:r>
            <a:r>
              <a:rPr lang="en-US" dirty="0"/>
              <a:t>tech, and law</a:t>
            </a:r>
            <a:r>
              <a:rPr lang="en" dirty="0"/>
              <a:t>.  In fact, Hispanics are highly underrepresented in every category that pays a median annual wage of $60,000 or higher. (Orange bars show hispanic concentration in different fields compared to non-Hispanics, so under 1.0 would be underrepresented).</a:t>
            </a:r>
          </a:p>
          <a:p>
            <a:pPr marL="0" indent="0">
              <a:buNone/>
            </a:pPr>
            <a:endParaRPr lang="en" dirty="0"/>
          </a:p>
        </p:txBody>
      </p:sp>
    </p:spTree>
    <p:extLst>
      <p:ext uri="{BB962C8B-B14F-4D97-AF65-F5344CB8AC3E}">
        <p14:creationId xmlns:p14="http://schemas.microsoft.com/office/powerpoint/2010/main" val="1161167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145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004436-CA73-4D53-89B4-2A5C7347BF2F}" type="datetimeFigureOut">
              <a:rPr lang="en-US" smtClean="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068761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004436-CA73-4D53-89B4-2A5C7347BF2F}" type="datetimeFigureOut">
              <a:rPr lang="en-US" smtClean="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776532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004436-CA73-4D53-89B4-2A5C7347BF2F}" type="datetimeFigureOut">
              <a:rPr lang="en-US" smtClean="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3178714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004436-CA73-4D53-89B4-2A5C7347BF2F}" type="datetimeFigureOut">
              <a:rPr lang="en-US" smtClean="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6871792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7004436-CA73-4D53-89B4-2A5C7347BF2F}" type="datetimeFigureOut">
              <a:rPr lang="en-US" smtClean="0"/>
              <a:t>9/10/2020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14879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7004436-CA73-4D53-89B4-2A5C7347BF2F}" type="datetimeFigureOut">
              <a:rPr lang="en-US" smtClean="0"/>
              <a:t>9/10/2020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9674453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5704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13FEF9-69D0-4F8C-A336-59491FBEDC47}" type="datetimeFigureOut">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88230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D81B65-F79C-453F-9AD2-23AB16A4823E}" type="datetimeFigureOut">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D25570-9A64-4F62-BC63-3A8DB34B16B0}" type="slidenum">
              <a:rPr lang="en-US" smtClean="0"/>
              <a:t>‹#›</a:t>
            </a:fld>
            <a:endParaRPr lang="en-US" dirty="0"/>
          </a:p>
        </p:txBody>
      </p:sp>
    </p:spTree>
    <p:extLst>
      <p:ext uri="{BB962C8B-B14F-4D97-AF65-F5344CB8AC3E}">
        <p14:creationId xmlns:p14="http://schemas.microsoft.com/office/powerpoint/2010/main" val="797016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sp>
        <p:nvSpPr>
          <p:cNvPr id="45" name="Google Shape;45;p4"/>
          <p:cNvSpPr txBox="1">
            <a:spLocks noGrp="1"/>
          </p:cNvSpPr>
          <p:nvPr>
            <p:ph type="title"/>
          </p:nvPr>
        </p:nvSpPr>
        <p:spPr>
          <a:xfrm>
            <a:off x="1730000" y="525000"/>
            <a:ext cx="9385200" cy="12188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6" name="Google Shape;46;p4"/>
          <p:cNvSpPr txBox="1">
            <a:spLocks noGrp="1"/>
          </p:cNvSpPr>
          <p:nvPr>
            <p:ph type="body" idx="1"/>
          </p:nvPr>
        </p:nvSpPr>
        <p:spPr>
          <a:xfrm>
            <a:off x="1730000" y="2090067"/>
            <a:ext cx="9385200" cy="38816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47" name="Google Shape;47;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157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835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B9C5D3-0140-4E75-8D7F-C0623D06DFD7}" type="datetimeFigureOut">
              <a:rPr lang="en-US" smtClean="0"/>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2552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smtClean="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254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smtClean="0"/>
              <a:t>9/10/2020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571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smtClean="0"/>
              <a:t>9/10/2020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456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1AE78-96A2-4A23-B183-3B6DB4374FE7}" type="datetimeFigureOut">
              <a:rPr lang="en-US" smtClean="0"/>
              <a:t>9/10/2020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963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AE0757-B101-4811-9189-10EB2F458E2D}" type="datetimeFigureOut">
              <a:rPr lang="en-US" smtClean="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982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BDC078-589F-40E3-816C-EE21D62B5BBA}" type="datetimeFigureOut">
              <a:rPr lang="en-US" smtClean="0"/>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043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7004436-CA73-4D53-89B4-2A5C7347BF2F}" type="datetimeFigureOut">
              <a:rPr lang="en-US" smtClean="0"/>
              <a:t>9/10/2020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1969379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reyese@matc.edu" TargetMode="External"/><Relationship Id="rId13" Type="http://schemas.openxmlformats.org/officeDocument/2006/relationships/hyperlink" Target="mailto:espinozd@matc.edu" TargetMode="External"/><Relationship Id="rId18" Type="http://schemas.openxmlformats.org/officeDocument/2006/relationships/hyperlink" Target="mailto:martia7@matc.edu" TargetMode="External"/><Relationship Id="rId3" Type="http://schemas.openxmlformats.org/officeDocument/2006/relationships/hyperlink" Target="mailto:santiam@matc.edu" TargetMode="External"/><Relationship Id="rId7" Type="http://schemas.openxmlformats.org/officeDocument/2006/relationships/hyperlink" Target="mailto:gomezc@matc.edu" TargetMode="External"/><Relationship Id="rId12" Type="http://schemas.openxmlformats.org/officeDocument/2006/relationships/hyperlink" Target="mailto:ortegaji@matc.edu" TargetMode="External"/><Relationship Id="rId17" Type="http://schemas.openxmlformats.org/officeDocument/2006/relationships/hyperlink" Target="mailto:gonzab35@gmatc.matc.edu" TargetMode="External"/><Relationship Id="rId2" Type="http://schemas.openxmlformats.org/officeDocument/2006/relationships/hyperlink" Target="mailto:martinas@matc.edu" TargetMode="External"/><Relationship Id="rId16" Type="http://schemas.openxmlformats.org/officeDocument/2006/relationships/hyperlink" Target="mailto:bonillal@matc.edu" TargetMode="External"/><Relationship Id="rId20" Type="http://schemas.openxmlformats.org/officeDocument/2006/relationships/hyperlink" Target="mailto:gardnesc@matc.edu" TargetMode="External"/><Relationship Id="rId1" Type="http://schemas.openxmlformats.org/officeDocument/2006/relationships/slideLayout" Target="../slideLayouts/slideLayout18.xml"/><Relationship Id="rId6" Type="http://schemas.openxmlformats.org/officeDocument/2006/relationships/hyperlink" Target="mailto:galavizm@matc.edu" TargetMode="External"/><Relationship Id="rId11" Type="http://schemas.openxmlformats.org/officeDocument/2006/relationships/hyperlink" Target="mailto:lopezr81@matc.edu" TargetMode="External"/><Relationship Id="rId5" Type="http://schemas.openxmlformats.org/officeDocument/2006/relationships/hyperlink" Target="mailto:arandac@matc.edu" TargetMode="External"/><Relationship Id="rId15" Type="http://schemas.openxmlformats.org/officeDocument/2006/relationships/hyperlink" Target="mailto:alvare26@matc.edu" TargetMode="External"/><Relationship Id="rId10" Type="http://schemas.openxmlformats.org/officeDocument/2006/relationships/hyperlink" Target="mailto:alvaranv@matc.edu" TargetMode="External"/><Relationship Id="rId19" Type="http://schemas.openxmlformats.org/officeDocument/2006/relationships/hyperlink" Target="mailto:galvanc@matc.edu" TargetMode="External"/><Relationship Id="rId4" Type="http://schemas.openxmlformats.org/officeDocument/2006/relationships/hyperlink" Target="mailto:dollg@matc.edu" TargetMode="External"/><Relationship Id="rId9" Type="http://schemas.openxmlformats.org/officeDocument/2006/relationships/hyperlink" Target="mailto:bernarda@matc.edu" TargetMode="External"/><Relationship Id="rId14" Type="http://schemas.openxmlformats.org/officeDocument/2006/relationships/hyperlink" Target="mailto:veleza@matc.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owtoon.com/online-presentation/fj4fFCoLWQn/draft-hsi-task-force-video-agust-2020/"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hyperlink" Target="https://www.wiscontext.org/why-more-wisconsin-schools-are-enrolling-fewer-studen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wispolicyforum.org/wp-content/uploads/2019/05/UpwardMobility_FullReport.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atc.edu/"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837CB0-4F29-4E03-BEC4-55C6733B9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BF5E2B-3C1A-496E-B6EF-4AE30C8D573F}"/>
              </a:ext>
            </a:extLst>
          </p:cNvPr>
          <p:cNvSpPr>
            <a:spLocks noGrp="1"/>
          </p:cNvSpPr>
          <p:nvPr>
            <p:ph type="ctrTitle"/>
          </p:nvPr>
        </p:nvSpPr>
        <p:spPr>
          <a:xfrm>
            <a:off x="6435091" y="628651"/>
            <a:ext cx="5080634" cy="3495674"/>
          </a:xfrm>
        </p:spPr>
        <p:txBody>
          <a:bodyPr>
            <a:normAutofit/>
          </a:bodyPr>
          <a:lstStyle/>
          <a:p>
            <a:r>
              <a:rPr lang="en-US" sz="3400" b="1" dirty="0">
                <a:solidFill>
                  <a:srgbClr val="FFFFFF"/>
                </a:solidFill>
              </a:rPr>
              <a:t>MATC’s Hispanic-Serving Institution (HSI) Initiative</a:t>
            </a:r>
            <a:br>
              <a:rPr lang="en-US" sz="3400" dirty="0">
                <a:solidFill>
                  <a:srgbClr val="FFFFFF"/>
                </a:solidFill>
              </a:rPr>
            </a:br>
            <a:r>
              <a:rPr lang="en-US" sz="3400" b="1" dirty="0">
                <a:solidFill>
                  <a:srgbClr val="FFFFFF"/>
                </a:solidFill>
              </a:rPr>
              <a:t>Report and Recommendations</a:t>
            </a:r>
            <a:br>
              <a:rPr lang="en-US" sz="3400" dirty="0">
                <a:solidFill>
                  <a:srgbClr val="FFFFFF"/>
                </a:solidFill>
              </a:rPr>
            </a:br>
            <a:endParaRPr lang="en-US" sz="3400" dirty="0">
              <a:solidFill>
                <a:srgbClr val="FFFFFF"/>
              </a:solidFill>
            </a:endParaRPr>
          </a:p>
        </p:txBody>
      </p:sp>
      <p:sp>
        <p:nvSpPr>
          <p:cNvPr id="3" name="Subtitle 2">
            <a:extLst>
              <a:ext uri="{FF2B5EF4-FFF2-40B4-BE49-F238E27FC236}">
                <a16:creationId xmlns:a16="http://schemas.microsoft.com/office/drawing/2014/main" id="{FE8DC038-58DA-4EE8-B9CA-380DB359AE14}"/>
              </a:ext>
            </a:extLst>
          </p:cNvPr>
          <p:cNvSpPr>
            <a:spLocks noGrp="1"/>
          </p:cNvSpPr>
          <p:nvPr>
            <p:ph type="subTitle" idx="1"/>
          </p:nvPr>
        </p:nvSpPr>
        <p:spPr>
          <a:xfrm>
            <a:off x="6435091" y="4286250"/>
            <a:ext cx="5147308" cy="1809750"/>
          </a:xfrm>
        </p:spPr>
        <p:txBody>
          <a:bodyPr>
            <a:normAutofit/>
          </a:bodyPr>
          <a:lstStyle/>
          <a:p>
            <a:pPr>
              <a:lnSpc>
                <a:spcPct val="110000"/>
              </a:lnSpc>
            </a:pPr>
            <a:r>
              <a:rPr lang="en-US" sz="1300" i="1" dirty="0">
                <a:solidFill>
                  <a:srgbClr val="FFFFFF"/>
                </a:solidFill>
                <a:effectLst/>
              </a:rPr>
              <a:t>Dr. Wilma L. Bonaparte, Mequon Campus-Executive Director and Co-Chair of the HSI Taskforce Initiative</a:t>
            </a:r>
            <a:endParaRPr lang="en-US" sz="1300" dirty="0">
              <a:solidFill>
                <a:srgbClr val="FFFFFF"/>
              </a:solidFill>
              <a:effectLst/>
            </a:endParaRPr>
          </a:p>
          <a:p>
            <a:pPr>
              <a:lnSpc>
                <a:spcPct val="110000"/>
              </a:lnSpc>
            </a:pPr>
            <a:r>
              <a:rPr lang="en-US" sz="1300" i="1" dirty="0">
                <a:solidFill>
                  <a:srgbClr val="FFFFFF"/>
                </a:solidFill>
                <a:effectLst/>
              </a:rPr>
              <a:t>Dr. Arturo Martinez, Walker’s Square-Director and Co-Chair of the HIS Taskforce Initiative</a:t>
            </a:r>
          </a:p>
          <a:p>
            <a:pPr>
              <a:lnSpc>
                <a:spcPct val="110000"/>
              </a:lnSpc>
            </a:pPr>
            <a:endParaRPr lang="en-US" sz="1300" i="1" dirty="0">
              <a:solidFill>
                <a:srgbClr val="FFFFFF"/>
              </a:solidFill>
              <a:effectLst/>
            </a:endParaRPr>
          </a:p>
          <a:p>
            <a:pPr>
              <a:lnSpc>
                <a:spcPct val="110000"/>
              </a:lnSpc>
            </a:pPr>
            <a:r>
              <a:rPr lang="en-US" sz="1300" i="1" dirty="0">
                <a:solidFill>
                  <a:srgbClr val="FFFFFF"/>
                </a:solidFill>
              </a:rPr>
              <a:t>August 4, </a:t>
            </a:r>
            <a:r>
              <a:rPr lang="en-US" sz="1300" i="1" dirty="0">
                <a:solidFill>
                  <a:srgbClr val="FFFFFF"/>
                </a:solidFill>
                <a:effectLst/>
              </a:rPr>
              <a:t>2020 </a:t>
            </a:r>
            <a:endParaRPr lang="en-US" sz="1300" dirty="0">
              <a:solidFill>
                <a:srgbClr val="FFFFFF"/>
              </a:solidFill>
            </a:endParaRPr>
          </a:p>
        </p:txBody>
      </p:sp>
      <p:sp>
        <p:nvSpPr>
          <p:cNvPr id="12" name="Rectangle 11">
            <a:extLst>
              <a:ext uri="{FF2B5EF4-FFF2-40B4-BE49-F238E27FC236}">
                <a16:creationId xmlns:a16="http://schemas.microsoft.com/office/drawing/2014/main" id="{F0771D68-E8BF-4D31-ADBB-CE99B19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ilwaukee Area Technical College - Wikipedia">
            <a:extLst>
              <a:ext uri="{FF2B5EF4-FFF2-40B4-BE49-F238E27FC236}">
                <a16:creationId xmlns:a16="http://schemas.microsoft.com/office/drawing/2014/main" id="{ACA09776-E5EF-4F03-8B0C-A0279E486359}"/>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141857" y="2175454"/>
            <a:ext cx="4450460" cy="2507092"/>
          </a:xfrm>
          <a:prstGeom prst="rect">
            <a:avLst/>
          </a:prstGeom>
          <a:noFill/>
        </p:spPr>
      </p:pic>
      <p:sp>
        <p:nvSpPr>
          <p:cNvPr id="14" name="Rectangle 13">
            <a:extLst>
              <a:ext uri="{FF2B5EF4-FFF2-40B4-BE49-F238E27FC236}">
                <a16:creationId xmlns:a16="http://schemas.microsoft.com/office/drawing/2014/main" id="{7D4DBD54-1DE0-451E-9FDE-4116146F1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545250"/>
      </p:ext>
    </p:extLst>
  </p:cSld>
  <p:clrMapOvr>
    <a:overrideClrMapping bg1="lt1" tx1="dk1" bg2="lt2" tx2="dk2" accent1="accent1" accent2="accent2" accent3="accent3" accent4="accent4" accent5="accent5" accent6="accent6" hlink="hlink" folHlink="folHlink"/>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3C0-1DC3-490A-B20D-5121DA0ACCE7}"/>
              </a:ext>
            </a:extLst>
          </p:cNvPr>
          <p:cNvSpPr>
            <a:spLocks noGrp="1"/>
          </p:cNvSpPr>
          <p:nvPr>
            <p:ph type="title"/>
          </p:nvPr>
        </p:nvSpPr>
        <p:spPr>
          <a:xfrm>
            <a:off x="752475" y="609600"/>
            <a:ext cx="3643150" cy="5603310"/>
          </a:xfrm>
        </p:spPr>
        <p:txBody>
          <a:bodyPr>
            <a:normAutofit/>
          </a:bodyPr>
          <a:lstStyle/>
          <a:p>
            <a:r>
              <a:rPr lang="en-US" sz="2600" dirty="0"/>
              <a:t>Trending Upward (MATC Hispanic undergradautes according to HACU)</a:t>
            </a:r>
          </a:p>
        </p:txBody>
      </p:sp>
      <p:graphicFrame>
        <p:nvGraphicFramePr>
          <p:cNvPr id="5" name="Content Placeholder 2">
            <a:extLst>
              <a:ext uri="{FF2B5EF4-FFF2-40B4-BE49-F238E27FC236}">
                <a16:creationId xmlns:a16="http://schemas.microsoft.com/office/drawing/2014/main" id="{F8FC95F3-7308-493C-9E2F-70B7DCECA376}"/>
              </a:ext>
            </a:extLst>
          </p:cNvPr>
          <p:cNvGraphicFramePr>
            <a:graphicFrameLocks noGrp="1"/>
          </p:cNvGraphicFramePr>
          <p:nvPr>
            <p:ph idx="1"/>
            <p:extLst>
              <p:ext uri="{D42A27DB-BD31-4B8C-83A1-F6EECF244321}">
                <p14:modId xmlns:p14="http://schemas.microsoft.com/office/powerpoint/2010/main" val="2883409166"/>
              </p:ext>
            </p:extLst>
          </p:nvPr>
        </p:nvGraphicFramePr>
        <p:xfrm>
          <a:off x="4562669" y="541176"/>
          <a:ext cx="6489506" cy="5202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2837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A204-E8AE-4A36-9C52-223867CB328A}"/>
              </a:ext>
            </a:extLst>
          </p:cNvPr>
          <p:cNvSpPr>
            <a:spLocks noGrp="1"/>
          </p:cNvSpPr>
          <p:nvPr>
            <p:ph type="title"/>
          </p:nvPr>
        </p:nvSpPr>
        <p:spPr>
          <a:xfrm>
            <a:off x="913795" y="609600"/>
            <a:ext cx="10353761" cy="1326321"/>
          </a:xfrm>
        </p:spPr>
        <p:txBody>
          <a:bodyPr>
            <a:normAutofit/>
          </a:bodyPr>
          <a:lstStyle/>
          <a:p>
            <a:r>
              <a:rPr lang="en-US" dirty="0"/>
              <a:t>Student Voices</a:t>
            </a:r>
          </a:p>
        </p:txBody>
      </p:sp>
      <p:sp>
        <p:nvSpPr>
          <p:cNvPr id="9" name="Rectangle 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F9A35C98-F3F3-48F6-AF8A-50AFE48A0C61}"/>
              </a:ext>
            </a:extLst>
          </p:cNvPr>
          <p:cNvGraphicFramePr>
            <a:graphicFrameLocks noGrp="1"/>
          </p:cNvGraphicFramePr>
          <p:nvPr>
            <p:ph idx="1"/>
            <p:extLst>
              <p:ext uri="{D42A27DB-BD31-4B8C-83A1-F6EECF244321}">
                <p14:modId xmlns:p14="http://schemas.microsoft.com/office/powerpoint/2010/main" val="1633389410"/>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3149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B36D43-160A-4459-A18F-4471E7926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8C17B38-9174-4965-BABA-C9C1C6F3D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604933"/>
          </a:xfrm>
          <a:prstGeom prst="rect">
            <a:avLst/>
          </a:prstGeom>
          <a:solidFill>
            <a:srgbClr val="262626"/>
          </a:solidFill>
          <a:ln w="38100" cap="sq">
            <a:noFill/>
            <a:miter lim="800000"/>
          </a:ln>
          <a:effectLst>
            <a:outerShdw blurRad="54991" dist="17780" dir="5400000" algn="t" rotWithShape="0">
              <a:prstClr val="black">
                <a:alpha val="40000"/>
              </a:prstClr>
            </a:outerShdw>
          </a:effectLst>
          <a:scene3d>
            <a:camera prst="orthographicFront"/>
            <a:lightRig rig="twoPt" dir="t">
              <a:rot lat="0" lon="0" rev="7200000"/>
            </a:lightRig>
          </a:scene3d>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BB227F-433E-4DE6-9456-341931676F91}"/>
              </a:ext>
            </a:extLst>
          </p:cNvPr>
          <p:cNvSpPr>
            <a:spLocks noGrp="1"/>
          </p:cNvSpPr>
          <p:nvPr>
            <p:ph type="title"/>
          </p:nvPr>
        </p:nvSpPr>
        <p:spPr>
          <a:xfrm>
            <a:off x="1153886" y="1347216"/>
            <a:ext cx="3166532" cy="4163569"/>
          </a:xfrm>
        </p:spPr>
        <p:txBody>
          <a:bodyPr anchor="ctr">
            <a:normAutofit/>
          </a:bodyPr>
          <a:lstStyle/>
          <a:p>
            <a:pPr algn="r"/>
            <a:r>
              <a:rPr lang="en-US" sz="2400" dirty="0">
                <a:solidFill>
                  <a:srgbClr val="FFFFFF"/>
                </a:solidFill>
              </a:rPr>
              <a:t>Student Voices</a:t>
            </a:r>
          </a:p>
        </p:txBody>
      </p:sp>
      <p:cxnSp>
        <p:nvCxnSpPr>
          <p:cNvPr id="12" name="Straight Connector 11">
            <a:extLst>
              <a:ext uri="{FF2B5EF4-FFF2-40B4-BE49-F238E27FC236}">
                <a16:creationId xmlns:a16="http://schemas.microsoft.com/office/drawing/2014/main" id="{A1865F92-5D70-4CFC-A515-E5AD0F55F8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79171"/>
            <a:ext cx="0" cy="2699658"/>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5B05CA-4F66-4D2F-97EE-5E8CEB89B371}"/>
              </a:ext>
            </a:extLst>
          </p:cNvPr>
          <p:cNvSpPr>
            <a:spLocks noGrp="1"/>
          </p:cNvSpPr>
          <p:nvPr>
            <p:ph idx="1"/>
          </p:nvPr>
        </p:nvSpPr>
        <p:spPr>
          <a:xfrm>
            <a:off x="5004641" y="1347216"/>
            <a:ext cx="5900425" cy="4163569"/>
          </a:xfrm>
        </p:spPr>
        <p:txBody>
          <a:bodyPr anchor="ctr">
            <a:normAutofit/>
          </a:bodyPr>
          <a:lstStyle/>
          <a:p>
            <a:pPr lvl="0">
              <a:lnSpc>
                <a:spcPct val="110000"/>
              </a:lnSpc>
            </a:pPr>
            <a:r>
              <a:rPr lang="en-US" sz="1400" dirty="0">
                <a:solidFill>
                  <a:srgbClr val="FFFFFF"/>
                </a:solidFill>
                <a:effectLst/>
              </a:rPr>
              <a:t>Adequate financial aid packages available and information about financial assistance communicated early and often.</a:t>
            </a:r>
          </a:p>
          <a:p>
            <a:pPr lvl="0">
              <a:lnSpc>
                <a:spcPct val="110000"/>
              </a:lnSpc>
            </a:pPr>
            <a:r>
              <a:rPr lang="en-US" sz="1400" dirty="0">
                <a:solidFill>
                  <a:srgbClr val="FFFFFF"/>
                </a:solidFill>
                <a:effectLst/>
              </a:rPr>
              <a:t>Hispanic students expect faculty who are supportive and, to the fullest extent possible, to see professors who can understand the background from which they come. </a:t>
            </a:r>
          </a:p>
          <a:p>
            <a:pPr lvl="0">
              <a:lnSpc>
                <a:spcPct val="110000"/>
              </a:lnSpc>
            </a:pPr>
            <a:r>
              <a:rPr lang="en-US" sz="1400" dirty="0">
                <a:solidFill>
                  <a:srgbClr val="FFFFFF"/>
                </a:solidFill>
                <a:effectLst/>
              </a:rPr>
              <a:t>Intentional recruitment of Hispanic faculty and staff</a:t>
            </a:r>
          </a:p>
          <a:p>
            <a:pPr lvl="0">
              <a:lnSpc>
                <a:spcPct val="110000"/>
              </a:lnSpc>
            </a:pPr>
            <a:r>
              <a:rPr lang="en-US" sz="1400" dirty="0">
                <a:solidFill>
                  <a:srgbClr val="FFFFFF"/>
                </a:solidFill>
                <a:effectLst/>
              </a:rPr>
              <a:t>Commitment among non-Hispanic faculty to be empathetic and understanding and to have a sense of cultural humility that lends itself to inclusive practices in their classroom pedagogy. </a:t>
            </a:r>
          </a:p>
          <a:p>
            <a:pPr lvl="0">
              <a:lnSpc>
                <a:spcPct val="110000"/>
              </a:lnSpc>
            </a:pPr>
            <a:r>
              <a:rPr lang="en-US" sz="1400" dirty="0">
                <a:solidFill>
                  <a:srgbClr val="FFFFFF"/>
                </a:solidFill>
                <a:effectLst/>
              </a:rPr>
              <a:t>The ability to hear Spanish being spoken on campus, between students, and between faculty/staff and students, in a way that is accepted and honored as an asset, not a deficit. </a:t>
            </a:r>
          </a:p>
          <a:p>
            <a:pPr lvl="0">
              <a:lnSpc>
                <a:spcPct val="110000"/>
              </a:lnSpc>
            </a:pPr>
            <a:r>
              <a:rPr lang="en-US" sz="1400" dirty="0">
                <a:solidFill>
                  <a:srgbClr val="FFFFFF"/>
                </a:solidFill>
                <a:effectLst/>
              </a:rPr>
              <a:t>Cultural programs, groups and events that demonstrate that the college embraces their culture in authentic ways.</a:t>
            </a:r>
          </a:p>
          <a:p>
            <a:pPr>
              <a:lnSpc>
                <a:spcPct val="110000"/>
              </a:lnSpc>
            </a:pPr>
            <a:endParaRPr lang="en-US" sz="1400" dirty="0">
              <a:solidFill>
                <a:srgbClr val="FFFFFF"/>
              </a:solidFill>
            </a:endParaRPr>
          </a:p>
        </p:txBody>
      </p:sp>
    </p:spTree>
    <p:extLst>
      <p:ext uri="{BB962C8B-B14F-4D97-AF65-F5344CB8AC3E}">
        <p14:creationId xmlns:p14="http://schemas.microsoft.com/office/powerpoint/2010/main" val="405941456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4F20B4-753B-4567-960D-7E7D80558B81}"/>
              </a:ext>
            </a:extLst>
          </p:cNvPr>
          <p:cNvSpPr>
            <a:spLocks noGrp="1"/>
          </p:cNvSpPr>
          <p:nvPr>
            <p:ph type="title"/>
          </p:nvPr>
        </p:nvSpPr>
        <p:spPr>
          <a:xfrm>
            <a:off x="913795" y="609600"/>
            <a:ext cx="10353761" cy="1326321"/>
          </a:xfrm>
        </p:spPr>
        <p:txBody>
          <a:bodyPr>
            <a:normAutofit/>
          </a:bodyPr>
          <a:lstStyle/>
          <a:p>
            <a:r>
              <a:rPr lang="en-US" sz="2400" dirty="0">
                <a:effectLst/>
              </a:rPr>
              <a:t>Recommendation #1: Create an Office of Hispanic Initiatives (OHI) (reporting to the MATC President)  (and DREAM Center, see Recommendation #4)</a:t>
            </a:r>
          </a:p>
        </p:txBody>
      </p:sp>
      <p:sp>
        <p:nvSpPr>
          <p:cNvPr id="19" name="Rectangle 1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99731F2-4620-48C8-9146-6DE9131B7759}"/>
              </a:ext>
            </a:extLst>
          </p:cNvPr>
          <p:cNvSpPr>
            <a:spLocks noGrp="1"/>
          </p:cNvSpPr>
          <p:nvPr>
            <p:ph idx="1"/>
          </p:nvPr>
        </p:nvSpPr>
        <p:spPr>
          <a:xfrm>
            <a:off x="1466850" y="2463800"/>
            <a:ext cx="9247652" cy="3327400"/>
          </a:xfrm>
        </p:spPr>
        <p:txBody>
          <a:bodyPr>
            <a:normAutofit/>
          </a:bodyPr>
          <a:lstStyle/>
          <a:p>
            <a:pPr lvl="1"/>
            <a:r>
              <a:rPr lang="en-US" dirty="0"/>
              <a:t>Lead the strategic efforts and collaborate with units across the college:</a:t>
            </a:r>
          </a:p>
          <a:p>
            <a:pPr lvl="2"/>
            <a:r>
              <a:rPr lang="en-US" dirty="0">
                <a:effectLst/>
              </a:rPr>
              <a:t>Retention</a:t>
            </a:r>
          </a:p>
          <a:p>
            <a:pPr lvl="2"/>
            <a:r>
              <a:rPr lang="en-US" dirty="0"/>
              <a:t>Scholarship</a:t>
            </a:r>
          </a:p>
          <a:p>
            <a:pPr lvl="2"/>
            <a:r>
              <a:rPr lang="en-US" dirty="0">
                <a:effectLst/>
              </a:rPr>
              <a:t>Recruitment &amp; enroll</a:t>
            </a:r>
            <a:r>
              <a:rPr lang="en-US" dirty="0"/>
              <a:t>ment initiatives</a:t>
            </a:r>
            <a:endParaRPr lang="en-US" dirty="0">
              <a:effectLst/>
            </a:endParaRPr>
          </a:p>
          <a:p>
            <a:pPr lvl="2"/>
            <a:r>
              <a:rPr lang="en-US" dirty="0"/>
              <a:t>Articulation</a:t>
            </a:r>
          </a:p>
          <a:p>
            <a:pPr marL="914400" lvl="2" indent="0">
              <a:buNone/>
            </a:pPr>
            <a:endParaRPr lang="en-US" dirty="0">
              <a:effectLst/>
            </a:endParaRPr>
          </a:p>
          <a:p>
            <a:pPr marL="0" indent="0">
              <a:buNone/>
            </a:pPr>
            <a:endParaRPr lang="en-US" dirty="0"/>
          </a:p>
        </p:txBody>
      </p:sp>
    </p:spTree>
    <p:extLst>
      <p:ext uri="{BB962C8B-B14F-4D97-AF65-F5344CB8AC3E}">
        <p14:creationId xmlns:p14="http://schemas.microsoft.com/office/powerpoint/2010/main" val="122128900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92A9-5737-4B3B-8EBB-760D3C11EFF2}"/>
              </a:ext>
            </a:extLst>
          </p:cNvPr>
          <p:cNvSpPr>
            <a:spLocks noGrp="1"/>
          </p:cNvSpPr>
          <p:nvPr>
            <p:ph type="title"/>
          </p:nvPr>
        </p:nvSpPr>
        <p:spPr>
          <a:xfrm>
            <a:off x="752475" y="609600"/>
            <a:ext cx="3643150" cy="5603310"/>
          </a:xfrm>
        </p:spPr>
        <p:txBody>
          <a:bodyPr>
            <a:normAutofit/>
          </a:bodyPr>
          <a:lstStyle/>
          <a:p>
            <a:endParaRPr lang="en-US" dirty="0"/>
          </a:p>
        </p:txBody>
      </p:sp>
      <p:graphicFrame>
        <p:nvGraphicFramePr>
          <p:cNvPr id="14" name="Content Placeholder 2">
            <a:extLst>
              <a:ext uri="{FF2B5EF4-FFF2-40B4-BE49-F238E27FC236}">
                <a16:creationId xmlns:a16="http://schemas.microsoft.com/office/drawing/2014/main" id="{BCEB5F32-9A81-4BA9-AEB0-E965E0483AD6}"/>
              </a:ext>
            </a:extLst>
          </p:cNvPr>
          <p:cNvGraphicFramePr>
            <a:graphicFrameLocks noGrp="1"/>
          </p:cNvGraphicFramePr>
          <p:nvPr>
            <p:ph idx="1"/>
            <p:extLst>
              <p:ext uri="{D42A27DB-BD31-4B8C-83A1-F6EECF244321}">
                <p14:modId xmlns:p14="http://schemas.microsoft.com/office/powerpoint/2010/main" val="1453749099"/>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455353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486263-BE3C-48F6-ABC7-A7F1AABB6410}"/>
              </a:ext>
            </a:extLst>
          </p:cNvPr>
          <p:cNvSpPr>
            <a:spLocks noGrp="1"/>
          </p:cNvSpPr>
          <p:nvPr>
            <p:ph type="title"/>
          </p:nvPr>
        </p:nvSpPr>
        <p:spPr>
          <a:xfrm>
            <a:off x="913795" y="609600"/>
            <a:ext cx="10353761" cy="1326321"/>
          </a:xfrm>
        </p:spPr>
        <p:txBody>
          <a:bodyPr>
            <a:normAutofit/>
          </a:bodyPr>
          <a:lstStyle/>
          <a:p>
            <a:r>
              <a:rPr lang="en-US" sz="2600" dirty="0">
                <a:effectLst/>
              </a:rPr>
              <a:t>Recommendation #2: Centralize and Strengthen Bilingual and ELL Services and Programs</a:t>
            </a:r>
            <a:br>
              <a:rPr lang="en-US" sz="2600" dirty="0">
                <a:effectLst/>
              </a:rPr>
            </a:br>
            <a:endParaRPr lang="en-US" sz="2600" dirty="0"/>
          </a:p>
        </p:txBody>
      </p:sp>
      <p:sp>
        <p:nvSpPr>
          <p:cNvPr id="19" name="Rectangle 1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A41DAD-A8D2-4B4F-9A5B-8D102A8EA48A}"/>
              </a:ext>
            </a:extLst>
          </p:cNvPr>
          <p:cNvSpPr>
            <a:spLocks noGrp="1"/>
          </p:cNvSpPr>
          <p:nvPr>
            <p:ph idx="1"/>
          </p:nvPr>
        </p:nvSpPr>
        <p:spPr>
          <a:xfrm>
            <a:off x="1466850" y="2463800"/>
            <a:ext cx="9247652" cy="3327400"/>
          </a:xfrm>
        </p:spPr>
        <p:txBody>
          <a:bodyPr>
            <a:normAutofit/>
          </a:bodyPr>
          <a:lstStyle/>
          <a:p>
            <a:pPr lvl="1">
              <a:lnSpc>
                <a:spcPct val="110000"/>
              </a:lnSpc>
            </a:pPr>
            <a:r>
              <a:rPr lang="en-US" dirty="0"/>
              <a:t>Centralized services and offering a comprehensive set of best practice strategies in ELL and bilingual pedagogy to design and deliver a clear, sustainable pathway that prepares Spanish speaking students for careers including the vocational trades, STEM fields, teacher education preparation programs such as Early Childhood, and Liberal Arts and Sciences:</a:t>
            </a:r>
          </a:p>
          <a:p>
            <a:pPr lvl="2">
              <a:lnSpc>
                <a:spcPct val="110000"/>
              </a:lnSpc>
            </a:pPr>
            <a:r>
              <a:rPr lang="en-US" dirty="0">
                <a:effectLst/>
              </a:rPr>
              <a:t>Bilingual GED and Basic Skills</a:t>
            </a:r>
          </a:p>
          <a:p>
            <a:pPr lvl="2">
              <a:lnSpc>
                <a:spcPct val="110000"/>
              </a:lnSpc>
            </a:pPr>
            <a:r>
              <a:rPr lang="en-US" dirty="0"/>
              <a:t>Bilingual Summer Bridge program</a:t>
            </a:r>
          </a:p>
          <a:p>
            <a:pPr lvl="2">
              <a:lnSpc>
                <a:spcPct val="110000"/>
              </a:lnSpc>
            </a:pPr>
            <a:r>
              <a:rPr lang="en-US" dirty="0">
                <a:effectLst/>
              </a:rPr>
              <a:t>Intensive English Institute for second language learners</a:t>
            </a:r>
          </a:p>
          <a:p>
            <a:pPr lvl="2">
              <a:lnSpc>
                <a:spcPct val="110000"/>
              </a:lnSpc>
            </a:pPr>
            <a:r>
              <a:rPr lang="en-US" dirty="0"/>
              <a:t>English college-level courses at MATC (VESL)</a:t>
            </a:r>
          </a:p>
          <a:p>
            <a:pPr lvl="2">
              <a:lnSpc>
                <a:spcPct val="110000"/>
              </a:lnSpc>
            </a:pPr>
            <a:r>
              <a:rPr lang="en-US" dirty="0"/>
              <a:t>Bilingual ELL reading and writing center</a:t>
            </a:r>
          </a:p>
          <a:p>
            <a:pPr lvl="2">
              <a:lnSpc>
                <a:spcPct val="110000"/>
              </a:lnSpc>
            </a:pPr>
            <a:endParaRPr lang="en-US" dirty="0">
              <a:effectLst/>
            </a:endParaRPr>
          </a:p>
          <a:p>
            <a:pPr marL="0" indent="0">
              <a:lnSpc>
                <a:spcPct val="110000"/>
              </a:lnSpc>
              <a:buNone/>
            </a:pPr>
            <a:endParaRPr lang="en-US" dirty="0"/>
          </a:p>
        </p:txBody>
      </p:sp>
    </p:spTree>
    <p:extLst>
      <p:ext uri="{BB962C8B-B14F-4D97-AF65-F5344CB8AC3E}">
        <p14:creationId xmlns:p14="http://schemas.microsoft.com/office/powerpoint/2010/main" val="273756553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70128C-7281-4247-B2AC-04A0AFEB1FC2}"/>
              </a:ext>
            </a:extLst>
          </p:cNvPr>
          <p:cNvSpPr>
            <a:spLocks noGrp="1"/>
          </p:cNvSpPr>
          <p:nvPr>
            <p:ph type="title"/>
          </p:nvPr>
        </p:nvSpPr>
        <p:spPr>
          <a:xfrm>
            <a:off x="913795" y="609600"/>
            <a:ext cx="10353761" cy="1326321"/>
          </a:xfrm>
        </p:spPr>
        <p:txBody>
          <a:bodyPr>
            <a:normAutofit/>
          </a:bodyPr>
          <a:lstStyle/>
          <a:p>
            <a:r>
              <a:rPr lang="en-US" sz="2900" dirty="0">
                <a:effectLst/>
              </a:rPr>
              <a:t>Recommendation #3: Shift Hiring Practices</a:t>
            </a:r>
            <a:br>
              <a:rPr lang="en-US" sz="2900" dirty="0">
                <a:effectLst/>
              </a:rPr>
            </a:br>
            <a:endParaRPr lang="en-US" sz="2900" dirty="0"/>
          </a:p>
        </p:txBody>
      </p:sp>
      <p:sp>
        <p:nvSpPr>
          <p:cNvPr id="19" name="Rectangle 1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933A70B-6BFF-4803-A14A-68DF94AFADEE}"/>
              </a:ext>
            </a:extLst>
          </p:cNvPr>
          <p:cNvSpPr>
            <a:spLocks noGrp="1"/>
          </p:cNvSpPr>
          <p:nvPr>
            <p:ph idx="1"/>
          </p:nvPr>
        </p:nvSpPr>
        <p:spPr>
          <a:xfrm>
            <a:off x="1466850" y="2463800"/>
            <a:ext cx="9247652" cy="3327400"/>
          </a:xfrm>
        </p:spPr>
        <p:txBody>
          <a:bodyPr>
            <a:normAutofit/>
          </a:bodyPr>
          <a:lstStyle/>
          <a:p>
            <a:pPr lvl="1"/>
            <a:r>
              <a:rPr lang="en-US" b="1" dirty="0"/>
              <a:t>Hire more diverse, bilingual, and culturally competent faculty and staff across departments:</a:t>
            </a:r>
          </a:p>
          <a:p>
            <a:pPr lvl="2"/>
            <a:r>
              <a:rPr lang="en-US" dirty="0"/>
              <a:t>Create hiring language and protocols that encourage greater diversity and bilingualism in applicant pools</a:t>
            </a:r>
          </a:p>
          <a:p>
            <a:pPr lvl="2"/>
            <a:r>
              <a:rPr lang="en-US" dirty="0"/>
              <a:t>Trainings for hiring committees on mitigating the impact of implicit bias in the hiring process</a:t>
            </a:r>
          </a:p>
          <a:p>
            <a:pPr lvl="2"/>
            <a:r>
              <a:rPr lang="en-US" dirty="0"/>
              <a:t>Intentional advertisement of positions</a:t>
            </a:r>
          </a:p>
          <a:p>
            <a:pPr lvl="2"/>
            <a:r>
              <a:rPr lang="en-US" dirty="0"/>
              <a:t>Compensate bilingualism </a:t>
            </a:r>
            <a:endParaRPr lang="en-US" dirty="0">
              <a:effectLst/>
            </a:endParaRPr>
          </a:p>
          <a:p>
            <a:pPr marL="0" indent="0">
              <a:buNone/>
            </a:pPr>
            <a:endParaRPr lang="en-US" dirty="0"/>
          </a:p>
        </p:txBody>
      </p:sp>
    </p:spTree>
    <p:extLst>
      <p:ext uri="{BB962C8B-B14F-4D97-AF65-F5344CB8AC3E}">
        <p14:creationId xmlns:p14="http://schemas.microsoft.com/office/powerpoint/2010/main" val="260536413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A71475-9C67-4965-949E-E3081B60734E}"/>
              </a:ext>
            </a:extLst>
          </p:cNvPr>
          <p:cNvSpPr>
            <a:spLocks noGrp="1"/>
          </p:cNvSpPr>
          <p:nvPr>
            <p:ph type="title"/>
          </p:nvPr>
        </p:nvSpPr>
        <p:spPr>
          <a:xfrm>
            <a:off x="913795" y="609600"/>
            <a:ext cx="10353761" cy="1326321"/>
          </a:xfrm>
        </p:spPr>
        <p:txBody>
          <a:bodyPr>
            <a:normAutofit/>
          </a:bodyPr>
          <a:lstStyle/>
          <a:p>
            <a:endParaRPr lang="en-US" dirty="0"/>
          </a:p>
        </p:txBody>
      </p:sp>
      <p:sp>
        <p:nvSpPr>
          <p:cNvPr id="19" name="Rectangle 1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B85AEC5-1686-45D6-8D51-994EC5B84732}"/>
              </a:ext>
            </a:extLst>
          </p:cNvPr>
          <p:cNvSpPr>
            <a:spLocks noGrp="1"/>
          </p:cNvSpPr>
          <p:nvPr>
            <p:ph idx="1"/>
          </p:nvPr>
        </p:nvSpPr>
        <p:spPr>
          <a:xfrm>
            <a:off x="1466850" y="2463800"/>
            <a:ext cx="9247652" cy="3327400"/>
          </a:xfrm>
        </p:spPr>
        <p:txBody>
          <a:bodyPr>
            <a:normAutofit/>
          </a:bodyPr>
          <a:lstStyle/>
          <a:p>
            <a:pPr lvl="2"/>
            <a:r>
              <a:rPr lang="en-US" dirty="0"/>
              <a:t>Add positions in areas such as the following to assist with the growing needs of serving a diverse student population:</a:t>
            </a:r>
          </a:p>
          <a:p>
            <a:pPr lvl="3" fontAlgn="base"/>
            <a:r>
              <a:rPr lang="en-US" dirty="0"/>
              <a:t>Center for Teaching and Learning, to assist in faculty training and development in cultural responsiveness</a:t>
            </a:r>
          </a:p>
          <a:p>
            <a:pPr lvl="3"/>
            <a:r>
              <a:rPr lang="en-US" dirty="0"/>
              <a:t>Bilingual Education, to further develop and standardize Bilingual Curriculum and programs,</a:t>
            </a:r>
          </a:p>
          <a:p>
            <a:pPr lvl="3"/>
            <a:r>
              <a:rPr lang="en-US" dirty="0"/>
              <a:t>Pre-College, to further develop High School Dual Enrollment agreements</a:t>
            </a:r>
          </a:p>
          <a:p>
            <a:pPr lvl="3"/>
            <a:r>
              <a:rPr lang="en-US" dirty="0"/>
              <a:t>Enrollment, to assist specifically with Hispanic student outreach, retention and recruitment efforts </a:t>
            </a:r>
          </a:p>
          <a:p>
            <a:pPr lvl="3"/>
            <a:r>
              <a:rPr lang="en-US" dirty="0"/>
              <a:t>Financial Aid</a:t>
            </a:r>
          </a:p>
        </p:txBody>
      </p:sp>
    </p:spTree>
    <p:extLst>
      <p:ext uri="{BB962C8B-B14F-4D97-AF65-F5344CB8AC3E}">
        <p14:creationId xmlns:p14="http://schemas.microsoft.com/office/powerpoint/2010/main" val="3614981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78119D-63CE-44A4-A228-12F1665D0C5B}"/>
              </a:ext>
            </a:extLst>
          </p:cNvPr>
          <p:cNvSpPr>
            <a:spLocks noGrp="1"/>
          </p:cNvSpPr>
          <p:nvPr>
            <p:ph type="title"/>
          </p:nvPr>
        </p:nvSpPr>
        <p:spPr>
          <a:xfrm>
            <a:off x="913795" y="609600"/>
            <a:ext cx="10353761" cy="1326321"/>
          </a:xfrm>
        </p:spPr>
        <p:txBody>
          <a:bodyPr>
            <a:normAutofit/>
          </a:bodyPr>
          <a:lstStyle/>
          <a:p>
            <a:r>
              <a:rPr lang="en-US" sz="2600" dirty="0">
                <a:effectLst/>
              </a:rPr>
              <a:t>Recommendation #4: Respond to the Needs of MATC’s Undocumented/</a:t>
            </a:r>
            <a:r>
              <a:rPr lang="en-US" sz="2600" dirty="0" err="1">
                <a:effectLst/>
              </a:rPr>
              <a:t>DACAmented</a:t>
            </a:r>
            <a:r>
              <a:rPr lang="en-US" sz="2600" dirty="0">
                <a:effectLst/>
              </a:rPr>
              <a:t> Students</a:t>
            </a:r>
            <a:br>
              <a:rPr lang="en-US" sz="2600" dirty="0">
                <a:effectLst/>
              </a:rPr>
            </a:br>
            <a:endParaRPr lang="en-US" sz="2600" dirty="0"/>
          </a:p>
        </p:txBody>
      </p:sp>
      <p:sp>
        <p:nvSpPr>
          <p:cNvPr id="19" name="Rectangle 18">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D508E9-0C63-4C66-8951-A257C0945277}"/>
              </a:ext>
            </a:extLst>
          </p:cNvPr>
          <p:cNvSpPr>
            <a:spLocks noGrp="1"/>
          </p:cNvSpPr>
          <p:nvPr>
            <p:ph idx="1"/>
          </p:nvPr>
        </p:nvSpPr>
        <p:spPr>
          <a:xfrm>
            <a:off x="1466850" y="2463800"/>
            <a:ext cx="9247652" cy="3327400"/>
          </a:xfrm>
        </p:spPr>
        <p:txBody>
          <a:bodyPr>
            <a:normAutofit/>
          </a:bodyPr>
          <a:lstStyle/>
          <a:p>
            <a:pPr lvl="1"/>
            <a:r>
              <a:rPr lang="en-US"/>
              <a:t>Create a position and/or identify an office within the Office of Hispanic Initiative Office that serves as the central hub for information and support for undocumented/</a:t>
            </a:r>
            <a:r>
              <a:rPr lang="en-US" err="1"/>
              <a:t>DACAmented</a:t>
            </a:r>
            <a:r>
              <a:rPr lang="en-US"/>
              <a:t> students. </a:t>
            </a:r>
          </a:p>
          <a:p>
            <a:pPr lvl="1"/>
            <a:r>
              <a:rPr lang="en-US"/>
              <a:t>College leadership should make public statements around MATC’s position on undocumented students.</a:t>
            </a:r>
            <a:endParaRPr lang="en-US">
              <a:effectLst/>
            </a:endParaRPr>
          </a:p>
          <a:p>
            <a:pPr marL="0" indent="0">
              <a:buNone/>
            </a:pPr>
            <a:endParaRPr lang="en-US"/>
          </a:p>
        </p:txBody>
      </p:sp>
    </p:spTree>
    <p:extLst>
      <p:ext uri="{BB962C8B-B14F-4D97-AF65-F5344CB8AC3E}">
        <p14:creationId xmlns:p14="http://schemas.microsoft.com/office/powerpoint/2010/main" val="21225317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996A54-0CDD-4A46-B3D2-02F43219A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4B284B-2A05-4944-9E87-E92D700DD063}"/>
              </a:ext>
            </a:extLst>
          </p:cNvPr>
          <p:cNvSpPr>
            <a:spLocks noGrp="1"/>
          </p:cNvSpPr>
          <p:nvPr>
            <p:ph type="title"/>
          </p:nvPr>
        </p:nvSpPr>
        <p:spPr>
          <a:xfrm>
            <a:off x="696686" y="1122001"/>
            <a:ext cx="3040685" cy="4613999"/>
          </a:xfrm>
        </p:spPr>
        <p:txBody>
          <a:bodyPr anchor="ctr">
            <a:normAutofit/>
          </a:bodyPr>
          <a:lstStyle/>
          <a:p>
            <a:pPr algn="l"/>
            <a:r>
              <a:rPr lang="en-US" sz="2400" dirty="0">
                <a:solidFill>
                  <a:srgbClr val="FFFFFF"/>
                </a:solidFill>
              </a:rPr>
              <a:t>HSI Taskforce Members</a:t>
            </a:r>
          </a:p>
        </p:txBody>
      </p:sp>
      <p:sp useBgFill="1">
        <p:nvSpPr>
          <p:cNvPr id="10" name="Rectangle 9">
            <a:extLst>
              <a:ext uri="{FF2B5EF4-FFF2-40B4-BE49-F238E27FC236}">
                <a16:creationId xmlns:a16="http://schemas.microsoft.com/office/drawing/2014/main" id="{06F0BB8C-8C08-44AD-9EBB-B43BE66A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129" y="0"/>
            <a:ext cx="81298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24A2E0C-24ED-4A88-85D0-D93428848B13}"/>
              </a:ext>
            </a:extLst>
          </p:cNvPr>
          <p:cNvSpPr>
            <a:spLocks noGrp="1"/>
          </p:cNvSpPr>
          <p:nvPr>
            <p:ph sz="quarter" idx="13"/>
          </p:nvPr>
        </p:nvSpPr>
        <p:spPr>
          <a:xfrm>
            <a:off x="4711640" y="485192"/>
            <a:ext cx="6876979" cy="6046237"/>
          </a:xfrm>
        </p:spPr>
        <p:txBody>
          <a:bodyPr anchor="ctr">
            <a:normAutofit fontScale="85000" lnSpcReduction="10000"/>
          </a:bodyPr>
          <a:lstStyle/>
          <a:p>
            <a:pPr marL="0" indent="0">
              <a:buNone/>
            </a:pPr>
            <a:r>
              <a:rPr lang="en-US" dirty="0">
                <a:effectLst/>
              </a:rPr>
              <a:t>Arturo Martinez			</a:t>
            </a:r>
            <a:r>
              <a:rPr lang="en-US" u="sng" dirty="0">
                <a:effectLst/>
                <a:hlinkClick r:id="rId2"/>
              </a:rPr>
              <a:t>martinas@matc.edu</a:t>
            </a:r>
            <a:br>
              <a:rPr lang="en-US" dirty="0">
                <a:effectLst/>
              </a:rPr>
            </a:br>
            <a:r>
              <a:rPr lang="en-US" dirty="0" err="1">
                <a:effectLst/>
              </a:rPr>
              <a:t>Marwill</a:t>
            </a:r>
            <a:r>
              <a:rPr lang="en-US" dirty="0">
                <a:effectLst/>
              </a:rPr>
              <a:t> Santiago			</a:t>
            </a:r>
            <a:r>
              <a:rPr lang="en-US" u="sng" dirty="0">
                <a:effectLst/>
                <a:hlinkClick r:id="rId3"/>
              </a:rPr>
              <a:t>santiam@matc.edu</a:t>
            </a:r>
            <a:br>
              <a:rPr lang="en-US" dirty="0">
                <a:effectLst/>
              </a:rPr>
            </a:br>
            <a:r>
              <a:rPr lang="en-US" dirty="0">
                <a:effectLst/>
              </a:rPr>
              <a:t>Giovanna Doll, Giovanna		</a:t>
            </a:r>
            <a:r>
              <a:rPr lang="en-US" u="sng" dirty="0">
                <a:effectLst/>
                <a:hlinkClick r:id="rId4"/>
              </a:rPr>
              <a:t>dollg@matc.edu</a:t>
            </a:r>
            <a:br>
              <a:rPr lang="en-US" dirty="0">
                <a:effectLst/>
              </a:rPr>
            </a:br>
            <a:r>
              <a:rPr lang="en-US" dirty="0">
                <a:effectLst/>
              </a:rPr>
              <a:t>Carlos Aranda			</a:t>
            </a:r>
            <a:r>
              <a:rPr lang="en-US" u="sng" dirty="0">
                <a:effectLst/>
                <a:hlinkClick r:id="rId5"/>
              </a:rPr>
              <a:t>arandac@matc.edu</a:t>
            </a:r>
            <a:br>
              <a:rPr lang="en-US" dirty="0">
                <a:effectLst/>
              </a:rPr>
            </a:br>
            <a:r>
              <a:rPr lang="en-US" dirty="0">
                <a:effectLst/>
              </a:rPr>
              <a:t>Marisela Galaviz			</a:t>
            </a:r>
            <a:r>
              <a:rPr lang="en-US" u="sng" dirty="0">
                <a:effectLst/>
                <a:hlinkClick r:id="rId6"/>
              </a:rPr>
              <a:t>galavizm@matc.edu</a:t>
            </a:r>
            <a:br>
              <a:rPr lang="en-US" dirty="0">
                <a:effectLst/>
              </a:rPr>
            </a:br>
            <a:r>
              <a:rPr lang="en-US" dirty="0">
                <a:effectLst/>
              </a:rPr>
              <a:t>Patricia Gomez 			</a:t>
            </a:r>
            <a:r>
              <a:rPr lang="en-US" u="sng" dirty="0">
                <a:effectLst/>
                <a:hlinkClick r:id="rId7"/>
              </a:rPr>
              <a:t>gomezc@matc.edu</a:t>
            </a:r>
            <a:br>
              <a:rPr lang="en-US" dirty="0">
                <a:effectLst/>
              </a:rPr>
            </a:br>
            <a:r>
              <a:rPr lang="en-US" dirty="0">
                <a:effectLst/>
              </a:rPr>
              <a:t>Erika Reyes			</a:t>
            </a:r>
            <a:r>
              <a:rPr lang="en-US" u="sng" dirty="0">
                <a:effectLst/>
                <a:hlinkClick r:id="rId8"/>
              </a:rPr>
              <a:t>reyese@matc.edu</a:t>
            </a:r>
            <a:br>
              <a:rPr lang="en-US" dirty="0">
                <a:effectLst/>
              </a:rPr>
            </a:br>
            <a:r>
              <a:rPr lang="en-US" dirty="0">
                <a:effectLst/>
              </a:rPr>
              <a:t>Anne-Marie Bernard		</a:t>
            </a:r>
            <a:r>
              <a:rPr lang="en-US" u="sng" dirty="0">
                <a:effectLst/>
                <a:hlinkClick r:id="rId9"/>
              </a:rPr>
              <a:t>bernarda@matc.edu</a:t>
            </a:r>
            <a:br>
              <a:rPr lang="en-US" dirty="0">
                <a:effectLst/>
              </a:rPr>
            </a:br>
            <a:r>
              <a:rPr lang="en-US" dirty="0">
                <a:effectLst/>
              </a:rPr>
              <a:t>Nora Alvarado			</a:t>
            </a:r>
            <a:r>
              <a:rPr lang="en-US" u="sng" dirty="0">
                <a:effectLst/>
                <a:hlinkClick r:id="rId10"/>
              </a:rPr>
              <a:t>alvaranv@matc.edu</a:t>
            </a:r>
            <a:br>
              <a:rPr lang="en-US" dirty="0">
                <a:effectLst/>
              </a:rPr>
            </a:br>
            <a:r>
              <a:rPr lang="en-US" dirty="0">
                <a:effectLst/>
              </a:rPr>
              <a:t>Rosy Lopez			 </a:t>
            </a:r>
            <a:r>
              <a:rPr lang="en-US" u="sng" dirty="0">
                <a:effectLst/>
                <a:hlinkClick r:id="rId11"/>
              </a:rPr>
              <a:t>lopezr81@matc.edu</a:t>
            </a:r>
            <a:br>
              <a:rPr lang="en-US" dirty="0">
                <a:effectLst/>
              </a:rPr>
            </a:br>
            <a:r>
              <a:rPr lang="en-US" dirty="0">
                <a:effectLst/>
              </a:rPr>
              <a:t>Jose Ortega			</a:t>
            </a:r>
            <a:r>
              <a:rPr lang="en-US" u="sng" dirty="0">
                <a:effectLst/>
                <a:hlinkClick r:id="rId12"/>
              </a:rPr>
              <a:t>ortegaji@matc.edu</a:t>
            </a:r>
            <a:br>
              <a:rPr lang="en-US" dirty="0">
                <a:effectLst/>
              </a:rPr>
            </a:br>
            <a:r>
              <a:rPr lang="en-US" dirty="0">
                <a:effectLst/>
              </a:rPr>
              <a:t>David Espinoza 			</a:t>
            </a:r>
            <a:r>
              <a:rPr lang="en-US" u="sng" dirty="0">
                <a:effectLst/>
                <a:hlinkClick r:id="rId13"/>
              </a:rPr>
              <a:t>espinozd@matc.edu</a:t>
            </a:r>
            <a:br>
              <a:rPr lang="en-US" dirty="0">
                <a:effectLst/>
              </a:rPr>
            </a:br>
            <a:r>
              <a:rPr lang="en-US" dirty="0">
                <a:effectLst/>
              </a:rPr>
              <a:t>Annette Velez			</a:t>
            </a:r>
            <a:r>
              <a:rPr lang="en-US" u="sng" dirty="0">
                <a:effectLst/>
                <a:hlinkClick r:id="rId14"/>
              </a:rPr>
              <a:t>veleza@matc.edu</a:t>
            </a:r>
            <a:br>
              <a:rPr lang="en-US" dirty="0">
                <a:effectLst/>
              </a:rPr>
            </a:br>
            <a:r>
              <a:rPr lang="en-US" dirty="0">
                <a:effectLst/>
              </a:rPr>
              <a:t>Alvarez Esmeralda		</a:t>
            </a:r>
            <a:r>
              <a:rPr lang="en-US" u="sng" dirty="0">
                <a:effectLst/>
                <a:hlinkClick r:id="rId15"/>
              </a:rPr>
              <a:t>alvare26@matc.edu</a:t>
            </a:r>
            <a:br>
              <a:rPr lang="en-US" dirty="0">
                <a:effectLst/>
              </a:rPr>
            </a:br>
            <a:r>
              <a:rPr lang="en-US" dirty="0">
                <a:effectLst/>
              </a:rPr>
              <a:t>Lorena Bonilla			</a:t>
            </a:r>
            <a:r>
              <a:rPr lang="en-US" u="sng" dirty="0">
                <a:effectLst/>
                <a:hlinkClick r:id="rId16"/>
              </a:rPr>
              <a:t>bonillal@matc.edu</a:t>
            </a:r>
            <a:br>
              <a:rPr lang="en-US" dirty="0">
                <a:effectLst/>
              </a:rPr>
            </a:br>
            <a:r>
              <a:rPr lang="en-US" dirty="0">
                <a:effectLst/>
              </a:rPr>
              <a:t>Bertha Gonzalez 			</a:t>
            </a:r>
            <a:r>
              <a:rPr lang="en-US" u="sng" dirty="0">
                <a:effectLst/>
                <a:hlinkClick r:id="rId17"/>
              </a:rPr>
              <a:t>gonzab35@gmatc.matc.edu</a:t>
            </a:r>
            <a:br>
              <a:rPr lang="en-US" dirty="0">
                <a:effectLst/>
              </a:rPr>
            </a:br>
            <a:r>
              <a:rPr lang="en-US" dirty="0" err="1">
                <a:effectLst/>
              </a:rPr>
              <a:t>Amarilis</a:t>
            </a:r>
            <a:r>
              <a:rPr lang="en-US" dirty="0">
                <a:effectLst/>
              </a:rPr>
              <a:t> Martinez			</a:t>
            </a:r>
            <a:r>
              <a:rPr lang="en-US" u="sng" dirty="0">
                <a:effectLst/>
                <a:hlinkClick r:id="rId18"/>
              </a:rPr>
              <a:t>martia7@matc.edu</a:t>
            </a:r>
            <a:br>
              <a:rPr lang="en-US" dirty="0">
                <a:effectLst/>
              </a:rPr>
            </a:br>
            <a:r>
              <a:rPr lang="en-US" dirty="0">
                <a:effectLst/>
              </a:rPr>
              <a:t>Cynthia Galvan			</a:t>
            </a:r>
            <a:r>
              <a:rPr lang="en-US" u="sng" dirty="0">
                <a:effectLst/>
                <a:hlinkClick r:id="rId19"/>
              </a:rPr>
              <a:t>galvanc@matc.edu</a:t>
            </a:r>
            <a:br>
              <a:rPr lang="en-US" dirty="0">
                <a:effectLst/>
              </a:rPr>
            </a:br>
            <a:r>
              <a:rPr lang="en-US" dirty="0">
                <a:effectLst/>
              </a:rPr>
              <a:t>Suzann Gardner			</a:t>
            </a:r>
            <a:r>
              <a:rPr lang="en-US" u="sng" dirty="0">
                <a:effectLst/>
                <a:hlinkClick r:id="rId20"/>
              </a:rPr>
              <a:t>gardnesc@matc.edu</a:t>
            </a:r>
            <a:endParaRPr lang="en-US" dirty="0">
              <a:effectLst/>
            </a:endParaRPr>
          </a:p>
          <a:p>
            <a:endParaRPr lang="en-US" sz="1600" dirty="0"/>
          </a:p>
        </p:txBody>
      </p:sp>
    </p:spTree>
    <p:extLst>
      <p:ext uri="{BB962C8B-B14F-4D97-AF65-F5344CB8AC3E}">
        <p14:creationId xmlns:p14="http://schemas.microsoft.com/office/powerpoint/2010/main" val="250447143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64E701-62D0-4B68-B902-A44BB8DAF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9AEA4E-17C5-4819-9423-63A8CA39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54296" cy="68580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CDD2F8-0D63-43A3-AA14-2CD9B06DABC9}"/>
              </a:ext>
            </a:extLst>
          </p:cNvPr>
          <p:cNvSpPr>
            <a:spLocks noGrp="1"/>
          </p:cNvSpPr>
          <p:nvPr>
            <p:ph type="title"/>
          </p:nvPr>
        </p:nvSpPr>
        <p:spPr>
          <a:xfrm>
            <a:off x="965200" y="1096963"/>
            <a:ext cx="3367361" cy="4664075"/>
          </a:xfrm>
        </p:spPr>
        <p:txBody>
          <a:bodyPr>
            <a:normAutofit/>
          </a:bodyPr>
          <a:lstStyle/>
          <a:p>
            <a:pPr algn="l"/>
            <a:r>
              <a:rPr lang="en-US" sz="2800">
                <a:solidFill>
                  <a:srgbClr val="FFFFFF"/>
                </a:solidFill>
              </a:rPr>
              <a:t>What I asked from the task force members (February 2019)</a:t>
            </a:r>
          </a:p>
        </p:txBody>
      </p:sp>
      <p:sp>
        <p:nvSpPr>
          <p:cNvPr id="12" name="Rectangle 11">
            <a:extLst>
              <a:ext uri="{FF2B5EF4-FFF2-40B4-BE49-F238E27FC236}">
                <a16:creationId xmlns:a16="http://schemas.microsoft.com/office/drawing/2014/main" id="{1F4F8940-B1DD-45FA-A352-606F44F93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D108087-2D68-46DD-BF26-473690BFD9E0}"/>
              </a:ext>
            </a:extLst>
          </p:cNvPr>
          <p:cNvSpPr>
            <a:spLocks noGrp="1"/>
          </p:cNvSpPr>
          <p:nvPr>
            <p:ph sz="quarter" idx="13"/>
          </p:nvPr>
        </p:nvSpPr>
        <p:spPr>
          <a:xfrm>
            <a:off x="5297762" y="1096963"/>
            <a:ext cx="5969795" cy="4664075"/>
          </a:xfrm>
        </p:spPr>
        <p:txBody>
          <a:bodyPr anchor="ctr">
            <a:normAutofit/>
          </a:bodyPr>
          <a:lstStyle/>
          <a:p>
            <a:r>
              <a:rPr lang="en-US" sz="1800">
                <a:solidFill>
                  <a:schemeClr val="tx1">
                    <a:lumMod val="95000"/>
                    <a:lumOff val="5000"/>
                  </a:schemeClr>
                </a:solidFill>
              </a:rPr>
              <a:t>Identify Task force members</a:t>
            </a:r>
          </a:p>
          <a:p>
            <a:r>
              <a:rPr lang="en-US" sz="1800">
                <a:solidFill>
                  <a:schemeClr val="tx1">
                    <a:lumMod val="95000"/>
                    <a:lumOff val="5000"/>
                  </a:schemeClr>
                </a:solidFill>
              </a:rPr>
              <a:t>Consistent and clear message across campus of the benefits</a:t>
            </a:r>
          </a:p>
          <a:p>
            <a:r>
              <a:rPr lang="en-US" sz="1800">
                <a:solidFill>
                  <a:schemeClr val="tx1">
                    <a:lumMod val="95000"/>
                    <a:lumOff val="5000"/>
                  </a:schemeClr>
                </a:solidFill>
              </a:rPr>
              <a:t>Promotion of cultural competence and actions of cultural humility</a:t>
            </a:r>
          </a:p>
          <a:p>
            <a:endParaRPr lang="en-US" sz="1800">
              <a:solidFill>
                <a:schemeClr val="tx1">
                  <a:lumMod val="95000"/>
                  <a:lumOff val="5000"/>
                </a:schemeClr>
              </a:solidFill>
            </a:endParaRPr>
          </a:p>
        </p:txBody>
      </p:sp>
    </p:spTree>
    <p:extLst>
      <p:ext uri="{BB962C8B-B14F-4D97-AF65-F5344CB8AC3E}">
        <p14:creationId xmlns:p14="http://schemas.microsoft.com/office/powerpoint/2010/main" val="21315672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4E213D-3FA7-4D59-80B5-015897DCA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A06B19-B880-4F16-BB16-F8ECDF22A616}"/>
              </a:ext>
            </a:extLst>
          </p:cNvPr>
          <p:cNvSpPr>
            <a:spLocks noGrp="1"/>
          </p:cNvSpPr>
          <p:nvPr>
            <p:ph type="title"/>
          </p:nvPr>
        </p:nvSpPr>
        <p:spPr>
          <a:xfrm>
            <a:off x="6435091" y="609600"/>
            <a:ext cx="4832465" cy="1326321"/>
          </a:xfrm>
        </p:spPr>
        <p:txBody>
          <a:bodyPr>
            <a:normAutofit/>
          </a:bodyPr>
          <a:lstStyle/>
          <a:p>
            <a:r>
              <a:rPr lang="en-US" sz="2100">
                <a:solidFill>
                  <a:srgbClr val="FFFFFF"/>
                </a:solidFill>
              </a:rPr>
              <a:t>2018-19 Guided Pathways</a:t>
            </a:r>
            <a:br>
              <a:rPr lang="en-US" sz="2100">
                <a:solidFill>
                  <a:srgbClr val="FFFFFF"/>
                </a:solidFill>
              </a:rPr>
            </a:br>
            <a:r>
              <a:rPr lang="en-US" sz="2100">
                <a:solidFill>
                  <a:srgbClr val="FFFFFF"/>
                </a:solidFill>
              </a:rPr>
              <a:t>HSI Task Force Team Charter</a:t>
            </a:r>
            <a:br>
              <a:rPr lang="en-US" sz="2100">
                <a:solidFill>
                  <a:srgbClr val="FFFFFF"/>
                </a:solidFill>
              </a:rPr>
            </a:br>
            <a:endParaRPr lang="en-US" sz="2100">
              <a:solidFill>
                <a:srgbClr val="FFFFFF"/>
              </a:solidFill>
            </a:endParaRPr>
          </a:p>
        </p:txBody>
      </p:sp>
      <p:sp>
        <p:nvSpPr>
          <p:cNvPr id="12" name="Rectangle 11">
            <a:extLst>
              <a:ext uri="{FF2B5EF4-FFF2-40B4-BE49-F238E27FC236}">
                <a16:creationId xmlns:a16="http://schemas.microsoft.com/office/drawing/2014/main" id="{0D63BE23-20C0-4F37-860E-0892A4DE0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1.png">
            <a:extLst>
              <a:ext uri="{FF2B5EF4-FFF2-40B4-BE49-F238E27FC236}">
                <a16:creationId xmlns:a16="http://schemas.microsoft.com/office/drawing/2014/main" id="{39FAD112-F131-477C-BB92-72CD5D2F1119}"/>
              </a:ext>
            </a:extLst>
          </p:cNvPr>
          <p:cNvPicPr/>
          <p:nvPr/>
        </p:nvPicPr>
        <p:blipFill>
          <a:blip r:embed="rId2"/>
          <a:srcRect l="5370" t="10613" r="6665" b="40270"/>
          <a:stretch>
            <a:fillRect/>
          </a:stretch>
        </p:blipFill>
        <p:spPr>
          <a:xfrm>
            <a:off x="1141857" y="2497124"/>
            <a:ext cx="4450460" cy="1863752"/>
          </a:xfrm>
          <a:prstGeom prst="rect">
            <a:avLst/>
          </a:prstGeom>
        </p:spPr>
      </p:pic>
      <p:sp>
        <p:nvSpPr>
          <p:cNvPr id="14" name="Rectangle 13">
            <a:extLst>
              <a:ext uri="{FF2B5EF4-FFF2-40B4-BE49-F238E27FC236}">
                <a16:creationId xmlns:a16="http://schemas.microsoft.com/office/drawing/2014/main" id="{D49AB149-D0D3-42EA-8B4C-F39E213AE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945AC2C-F123-4C4C-A0EC-14ADC0DFF7DF}"/>
              </a:ext>
            </a:extLst>
          </p:cNvPr>
          <p:cNvSpPr>
            <a:spLocks noGrp="1"/>
          </p:cNvSpPr>
          <p:nvPr>
            <p:ph idx="1"/>
          </p:nvPr>
        </p:nvSpPr>
        <p:spPr>
          <a:xfrm>
            <a:off x="6435091" y="2096064"/>
            <a:ext cx="4832465" cy="3962120"/>
          </a:xfrm>
        </p:spPr>
        <p:txBody>
          <a:bodyPr>
            <a:normAutofit/>
          </a:bodyPr>
          <a:lstStyle/>
          <a:p>
            <a:pPr>
              <a:lnSpc>
                <a:spcPct val="110000"/>
              </a:lnSpc>
            </a:pPr>
            <a:r>
              <a:rPr lang="en-US" sz="1400" b="1">
                <a:solidFill>
                  <a:srgbClr val="FFFFFF"/>
                </a:solidFill>
              </a:rPr>
              <a:t>PILLAR &amp; ESSENTIAL PRACTICE </a:t>
            </a:r>
            <a:endParaRPr lang="en-US" sz="1400">
              <a:solidFill>
                <a:srgbClr val="FFFFFF"/>
              </a:solidFill>
            </a:endParaRPr>
          </a:p>
          <a:p>
            <a:pPr lvl="1">
              <a:lnSpc>
                <a:spcPct val="110000"/>
              </a:lnSpc>
            </a:pPr>
            <a:r>
              <a:rPr lang="en-US" sz="1400" b="1">
                <a:solidFill>
                  <a:srgbClr val="FFFFFF"/>
                </a:solidFill>
              </a:rPr>
              <a:t>Entering &amp; Staying: Hispanic Serving Institute Task Force </a:t>
            </a:r>
          </a:p>
          <a:p>
            <a:pPr marL="0" indent="0">
              <a:lnSpc>
                <a:spcPct val="110000"/>
              </a:lnSpc>
              <a:buNone/>
            </a:pPr>
            <a:endParaRPr lang="en-US" sz="1400" b="1">
              <a:solidFill>
                <a:srgbClr val="FFFFFF"/>
              </a:solidFill>
            </a:endParaRPr>
          </a:p>
          <a:p>
            <a:pPr>
              <a:lnSpc>
                <a:spcPct val="110000"/>
              </a:lnSpc>
            </a:pPr>
            <a:r>
              <a:rPr lang="en-US" sz="1400" b="1">
                <a:solidFill>
                  <a:srgbClr val="FFFFFF"/>
                </a:solidFill>
              </a:rPr>
              <a:t>PROJECT DESCRIPTION:</a:t>
            </a:r>
            <a:endParaRPr lang="en-US" sz="1400">
              <a:solidFill>
                <a:srgbClr val="FFFFFF"/>
              </a:solidFill>
            </a:endParaRPr>
          </a:p>
          <a:p>
            <a:pPr lvl="1">
              <a:lnSpc>
                <a:spcPct val="110000"/>
              </a:lnSpc>
            </a:pPr>
            <a:r>
              <a:rPr lang="en-US" sz="1400">
                <a:solidFill>
                  <a:srgbClr val="FFFFFF"/>
                </a:solidFill>
              </a:rPr>
              <a:t>Under the leadership of Dr. Wilma Bonaparte, this team will oversee a multi-faceted plan that will increase our Hispanic population enrollment from 16.4% to 25% and retention rates from 55% to 70% by 2025. Using S.M.A.R.T. objectives, the Team will develop and follow a series of 90-Day Plans that complement the work of the Guided Pathways Steering Committee and Teams.  </a:t>
            </a:r>
          </a:p>
          <a:p>
            <a:pPr marL="0" indent="0">
              <a:lnSpc>
                <a:spcPct val="110000"/>
              </a:lnSpc>
              <a:buNone/>
            </a:pPr>
            <a:endParaRPr lang="en-US" sz="1400">
              <a:solidFill>
                <a:srgbClr val="FFFFFF"/>
              </a:solidFill>
            </a:endParaRPr>
          </a:p>
          <a:p>
            <a:pPr>
              <a:lnSpc>
                <a:spcPct val="110000"/>
              </a:lnSpc>
            </a:pPr>
            <a:endParaRPr lang="en-US" sz="1400">
              <a:solidFill>
                <a:srgbClr val="FFFFFF"/>
              </a:solidFill>
            </a:endParaRPr>
          </a:p>
        </p:txBody>
      </p:sp>
    </p:spTree>
    <p:extLst>
      <p:ext uri="{BB962C8B-B14F-4D97-AF65-F5344CB8AC3E}">
        <p14:creationId xmlns:p14="http://schemas.microsoft.com/office/powerpoint/2010/main" val="259096796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33A79-021E-48E1-B389-FDD0124B98A8}"/>
              </a:ext>
            </a:extLst>
          </p:cNvPr>
          <p:cNvSpPr>
            <a:spLocks noGrp="1"/>
          </p:cNvSpPr>
          <p:nvPr>
            <p:ph type="title"/>
          </p:nvPr>
        </p:nvSpPr>
        <p:spPr/>
        <p:txBody>
          <a:bodyPr/>
          <a:lstStyle/>
          <a:p>
            <a:r>
              <a:rPr lang="en-US" dirty="0">
                <a:hlinkClick r:id="rId2"/>
              </a:rPr>
              <a:t>Video Update on HSI Initiative</a:t>
            </a:r>
            <a:endParaRPr lang="en-US" dirty="0"/>
          </a:p>
        </p:txBody>
      </p:sp>
      <p:sp>
        <p:nvSpPr>
          <p:cNvPr id="3" name="Picture Placeholder 2">
            <a:extLst>
              <a:ext uri="{FF2B5EF4-FFF2-40B4-BE49-F238E27FC236}">
                <a16:creationId xmlns:a16="http://schemas.microsoft.com/office/drawing/2014/main" id="{3671235F-0E0F-4988-AD31-3A464B8C0F4E}"/>
              </a:ext>
            </a:extLst>
          </p:cNvPr>
          <p:cNvSpPr>
            <a:spLocks noGrp="1"/>
          </p:cNvSpPr>
          <p:nvPr>
            <p:ph type="pic" idx="1"/>
          </p:nvPr>
        </p:nvSpPr>
        <p:spPr/>
      </p:sp>
      <p:sp>
        <p:nvSpPr>
          <p:cNvPr id="4" name="Text Placeholder 3">
            <a:extLst>
              <a:ext uri="{FF2B5EF4-FFF2-40B4-BE49-F238E27FC236}">
                <a16:creationId xmlns:a16="http://schemas.microsoft.com/office/drawing/2014/main" id="{AADB599D-1443-4443-A47D-3363D30215E8}"/>
              </a:ext>
            </a:extLst>
          </p:cNvPr>
          <p:cNvSpPr>
            <a:spLocks noGrp="1"/>
          </p:cNvSpPr>
          <p:nvPr>
            <p:ph type="body" sz="half" idx="2"/>
          </p:nvPr>
        </p:nvSpPr>
        <p:spPr/>
        <p:txBody>
          <a:bodyPr/>
          <a:lstStyle/>
          <a:p>
            <a:endParaRPr lang="en-US" dirty="0"/>
          </a:p>
        </p:txBody>
      </p:sp>
      <p:pic>
        <p:nvPicPr>
          <p:cNvPr id="3074" name="Picture 2" descr="Videos from Geiranger Norway">
            <a:extLst>
              <a:ext uri="{FF2B5EF4-FFF2-40B4-BE49-F238E27FC236}">
                <a16:creationId xmlns:a16="http://schemas.microsoft.com/office/drawing/2014/main" id="{FF636131-C9A0-4D1C-952E-0F8AA1040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3987" y="2162175"/>
            <a:ext cx="2828925"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92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a:spLocks noGrp="1"/>
          </p:cNvSpPr>
          <p:nvPr>
            <p:ph type="title"/>
          </p:nvPr>
        </p:nvSpPr>
        <p:spPr>
          <a:xfrm>
            <a:off x="977409" y="227487"/>
            <a:ext cx="9461237" cy="726779"/>
          </a:xfrm>
          <a:prstGeom prst="rect">
            <a:avLst/>
          </a:prstGeom>
        </p:spPr>
        <p:txBody>
          <a:bodyPr spcFirstLastPara="1" vert="horz" wrap="square" lIns="121900" tIns="121900" rIns="121900" bIns="121900" rtlCol="0" anchor="t" anchorCtr="0">
            <a:noAutofit/>
          </a:bodyPr>
          <a:lstStyle/>
          <a:p>
            <a:pPr algn="ctr"/>
            <a:r>
              <a:rPr lang="en" dirty="0"/>
              <a:t>The Growing Latinx Community </a:t>
            </a:r>
            <a:r>
              <a:rPr lang="en-US" dirty="0"/>
              <a:t>in Wisconsin</a:t>
            </a:r>
            <a:endParaRPr dirty="0"/>
          </a:p>
        </p:txBody>
      </p:sp>
      <p:sp>
        <p:nvSpPr>
          <p:cNvPr id="149" name="Google Shape;149;p15"/>
          <p:cNvSpPr txBox="1">
            <a:spLocks noGrp="1"/>
          </p:cNvSpPr>
          <p:nvPr>
            <p:ph type="body" idx="1"/>
          </p:nvPr>
        </p:nvSpPr>
        <p:spPr>
          <a:xfrm>
            <a:off x="1394529" y="1119086"/>
            <a:ext cx="9621083" cy="5097159"/>
          </a:xfrm>
          <a:prstGeom prst="rect">
            <a:avLst/>
          </a:prstGeom>
        </p:spPr>
        <p:txBody>
          <a:bodyPr spcFirstLastPara="1" vert="horz" wrap="square" lIns="121900" tIns="121900" rIns="121900" bIns="121900" rtlCol="0" anchor="t" anchorCtr="0">
            <a:noAutofit/>
          </a:bodyPr>
          <a:lstStyle/>
          <a:p>
            <a:pPr marL="0" indent="0" algn="ctr">
              <a:spcAft>
                <a:spcPts val="2133"/>
              </a:spcAft>
              <a:buNone/>
            </a:pPr>
            <a:r>
              <a:rPr lang="en" dirty="0"/>
              <a:t>Change in Wisconsin public school enrollment by race/ethnicity</a:t>
            </a:r>
            <a:endParaRPr dirty="0"/>
          </a:p>
        </p:txBody>
      </p:sp>
      <p:pic>
        <p:nvPicPr>
          <p:cNvPr id="2" name="Picture 1">
            <a:extLst>
              <a:ext uri="{FF2B5EF4-FFF2-40B4-BE49-F238E27FC236}">
                <a16:creationId xmlns:a16="http://schemas.microsoft.com/office/drawing/2014/main" id="{70A66C59-C5EF-4FDA-9D57-5CE2D2B4FB7F}"/>
              </a:ext>
            </a:extLst>
          </p:cNvPr>
          <p:cNvPicPr>
            <a:picLocks noChangeAspect="1"/>
          </p:cNvPicPr>
          <p:nvPr/>
        </p:nvPicPr>
        <p:blipFill>
          <a:blip r:embed="rId3"/>
          <a:stretch>
            <a:fillRect/>
          </a:stretch>
        </p:blipFill>
        <p:spPr>
          <a:xfrm>
            <a:off x="3131870" y="1675505"/>
            <a:ext cx="6146399" cy="4002815"/>
          </a:xfrm>
          <a:prstGeom prst="rect">
            <a:avLst/>
          </a:prstGeom>
        </p:spPr>
      </p:pic>
      <p:sp>
        <p:nvSpPr>
          <p:cNvPr id="3" name="TextBox 2">
            <a:extLst>
              <a:ext uri="{FF2B5EF4-FFF2-40B4-BE49-F238E27FC236}">
                <a16:creationId xmlns:a16="http://schemas.microsoft.com/office/drawing/2014/main" id="{839CCCEC-ED12-40C5-89F0-D3F62FB27A3E}"/>
              </a:ext>
            </a:extLst>
          </p:cNvPr>
          <p:cNvSpPr txBox="1"/>
          <p:nvPr/>
        </p:nvSpPr>
        <p:spPr>
          <a:xfrm>
            <a:off x="1285459" y="5760730"/>
            <a:ext cx="9621081" cy="400110"/>
          </a:xfrm>
          <a:prstGeom prst="rect">
            <a:avLst/>
          </a:prstGeom>
          <a:noFill/>
        </p:spPr>
        <p:txBody>
          <a:bodyPr wrap="square" rtlCol="0">
            <a:spAutoFit/>
          </a:bodyPr>
          <a:lstStyle/>
          <a:p>
            <a:pPr algn="ctr"/>
            <a:r>
              <a:rPr lang="en-US" sz="2000" i="1" u="sng" dirty="0">
                <a:latin typeface="+mj-lt"/>
                <a:ea typeface="Calibri"/>
                <a:cs typeface="Calibri"/>
                <a:sym typeface="Calibri"/>
                <a:hlinkClick r:id="rId4">
                  <a:extLst>
                    <a:ext uri="{A12FA001-AC4F-418D-AE19-62706E023703}">
                      <ahyp:hlinkClr xmlns:ahyp="http://schemas.microsoft.com/office/drawing/2018/hyperlinkcolor" val="tx"/>
                    </a:ext>
                  </a:extLst>
                </a:hlinkClick>
              </a:rPr>
              <a:t>https://www.wiscontext.org/why-more-wisconsin-schools-are-enrolling-fewer-students</a:t>
            </a:r>
            <a:endParaRPr lang="en-US" sz="2000" i="1" dirty="0">
              <a:latin typeface="+mj-lt"/>
              <a:ea typeface="Calibri"/>
              <a:cs typeface="Calibri"/>
              <a:sym typeface="Calibri"/>
            </a:endParaRPr>
          </a:p>
        </p:txBody>
      </p:sp>
    </p:spTree>
    <p:extLst>
      <p:ext uri="{BB962C8B-B14F-4D97-AF65-F5344CB8AC3E}">
        <p14:creationId xmlns:p14="http://schemas.microsoft.com/office/powerpoint/2010/main" val="22712600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0" name="Google Shape;170;p18"/>
          <p:cNvPicPr preferRelativeResize="0"/>
          <p:nvPr/>
        </p:nvPicPr>
        <p:blipFill>
          <a:blip r:embed="rId3">
            <a:alphaModFix/>
          </a:blip>
          <a:stretch>
            <a:fillRect/>
          </a:stretch>
        </p:blipFill>
        <p:spPr>
          <a:xfrm>
            <a:off x="401825" y="186919"/>
            <a:ext cx="6664898" cy="6005160"/>
          </a:xfrm>
          <a:prstGeom prst="rect">
            <a:avLst/>
          </a:prstGeom>
          <a:noFill/>
          <a:ln>
            <a:noFill/>
          </a:ln>
        </p:spPr>
      </p:pic>
      <p:sp>
        <p:nvSpPr>
          <p:cNvPr id="2" name="TextBox 1">
            <a:extLst>
              <a:ext uri="{FF2B5EF4-FFF2-40B4-BE49-F238E27FC236}">
                <a16:creationId xmlns:a16="http://schemas.microsoft.com/office/drawing/2014/main" id="{DC0C2007-D95C-4683-91C0-B2265CDDA59D}"/>
              </a:ext>
            </a:extLst>
          </p:cNvPr>
          <p:cNvSpPr txBox="1"/>
          <p:nvPr/>
        </p:nvSpPr>
        <p:spPr>
          <a:xfrm>
            <a:off x="8133145" y="1142036"/>
            <a:ext cx="3446145" cy="3456844"/>
          </a:xfrm>
          <a:prstGeom prst="rect">
            <a:avLst/>
          </a:prstGeom>
          <a:noFill/>
        </p:spPr>
        <p:txBody>
          <a:bodyPr wrap="square" rtlCol="0">
            <a:spAutoFit/>
          </a:bodyPr>
          <a:lstStyle/>
          <a:p>
            <a:r>
              <a:rPr lang="en-US" sz="3733" dirty="0">
                <a:hlinkClick r:id="rId4">
                  <a:extLst>
                    <a:ext uri="{A12FA001-AC4F-418D-AE19-62706E023703}">
                      <ahyp:hlinkClr xmlns:ahyp="http://schemas.microsoft.com/office/drawing/2018/hyperlinkcolor" val="tx"/>
                    </a:ext>
                  </a:extLst>
                </a:hlinkClick>
              </a:rPr>
              <a:t>Economic Opportunities</a:t>
            </a:r>
          </a:p>
          <a:p>
            <a:endParaRPr lang="en-US" sz="3733" dirty="0">
              <a:hlinkClick r:id="rId4">
                <a:extLst>
                  <a:ext uri="{A12FA001-AC4F-418D-AE19-62706E023703}">
                    <ahyp:hlinkClr xmlns:ahyp="http://schemas.microsoft.com/office/drawing/2018/hyperlinkcolor" val="tx"/>
                  </a:ext>
                </a:extLst>
              </a:hlinkClick>
            </a:endParaRPr>
          </a:p>
          <a:p>
            <a:r>
              <a:rPr lang="en-US" sz="2133" i="1" dirty="0">
                <a:hlinkClick r:id="rId4">
                  <a:extLst>
                    <a:ext uri="{A12FA001-AC4F-418D-AE19-62706E023703}">
                      <ahyp:hlinkClr xmlns:ahyp="http://schemas.microsoft.com/office/drawing/2018/hyperlinkcolor" val="tx"/>
                    </a:ext>
                  </a:extLst>
                </a:hlinkClick>
              </a:rPr>
              <a:t>https://wispolicyforum.org/wp-content/uploads/2019/05/UpwardMobility_FullReport.pdf</a:t>
            </a:r>
            <a:endParaRPr lang="en-US" sz="2133" i="1" dirty="0"/>
          </a:p>
        </p:txBody>
      </p:sp>
    </p:spTree>
    <p:extLst>
      <p:ext uri="{BB962C8B-B14F-4D97-AF65-F5344CB8AC3E}">
        <p14:creationId xmlns:p14="http://schemas.microsoft.com/office/powerpoint/2010/main" val="202436252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5F02-56B9-40C1-9CDB-6046971320AD}"/>
              </a:ext>
            </a:extLst>
          </p:cNvPr>
          <p:cNvSpPr>
            <a:spLocks noGrp="1"/>
          </p:cNvSpPr>
          <p:nvPr>
            <p:ph type="title"/>
          </p:nvPr>
        </p:nvSpPr>
        <p:spPr>
          <a:xfrm>
            <a:off x="913795" y="609600"/>
            <a:ext cx="10353761" cy="1326321"/>
          </a:xfrm>
        </p:spPr>
        <p:txBody>
          <a:bodyPr>
            <a:normAutofit/>
          </a:bodyPr>
          <a:lstStyle/>
          <a:p>
            <a:r>
              <a:rPr lang="en-US" dirty="0"/>
              <a:t>But…</a:t>
            </a:r>
          </a:p>
        </p:txBody>
      </p:sp>
      <p:sp>
        <p:nvSpPr>
          <p:cNvPr id="3" name="Content Placeholder 2">
            <a:extLst>
              <a:ext uri="{FF2B5EF4-FFF2-40B4-BE49-F238E27FC236}">
                <a16:creationId xmlns:a16="http://schemas.microsoft.com/office/drawing/2014/main" id="{F270CBF9-33A1-4587-B277-D1DCBBA93DD5}"/>
              </a:ext>
            </a:extLst>
          </p:cNvPr>
          <p:cNvSpPr>
            <a:spLocks noGrp="1"/>
          </p:cNvSpPr>
          <p:nvPr>
            <p:ph idx="1"/>
          </p:nvPr>
        </p:nvSpPr>
        <p:spPr>
          <a:xfrm>
            <a:off x="913795" y="2096064"/>
            <a:ext cx="5016860" cy="3695136"/>
          </a:xfrm>
        </p:spPr>
        <p:txBody>
          <a:bodyPr>
            <a:normAutofit/>
          </a:bodyPr>
          <a:lstStyle/>
          <a:p>
            <a:r>
              <a:rPr lang="en-US" dirty="0">
                <a:effectLst/>
              </a:rPr>
              <a:t>Hispanics in our region’s are among the most educationally underserved. </a:t>
            </a:r>
          </a:p>
          <a:p>
            <a:r>
              <a:rPr lang="en-US" dirty="0">
                <a:effectLst/>
              </a:rPr>
              <a:t>This population is the least likely to have a high school diploma, and Hispanic/Hispanic adults in the four-county Milwaukee metro area are about one-third as likely as their white counterparts to have a four-year degree. </a:t>
            </a:r>
          </a:p>
          <a:p>
            <a:endParaRPr lang="en-US" dirty="0"/>
          </a:p>
        </p:txBody>
      </p:sp>
      <p:pic>
        <p:nvPicPr>
          <p:cNvPr id="5122" name="Picture 2" descr="It's time to end the cycle of educational inequity – The Sundial">
            <a:extLst>
              <a:ext uri="{FF2B5EF4-FFF2-40B4-BE49-F238E27FC236}">
                <a16:creationId xmlns:a16="http://schemas.microsoft.com/office/drawing/2014/main" id="{38D0E135-4DDB-41F8-92C9-85FDD3D8E0E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59751" y="2210935"/>
            <a:ext cx="4828269"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16701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94E213D-3FA7-4D59-80B5-015897DCA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F954D6-C969-4488-96CB-24D759520BC9}"/>
              </a:ext>
            </a:extLst>
          </p:cNvPr>
          <p:cNvSpPr>
            <a:spLocks noGrp="1"/>
          </p:cNvSpPr>
          <p:nvPr>
            <p:ph type="title"/>
          </p:nvPr>
        </p:nvSpPr>
        <p:spPr>
          <a:xfrm>
            <a:off x="6435091" y="609600"/>
            <a:ext cx="4832465" cy="1326321"/>
          </a:xfrm>
        </p:spPr>
        <p:txBody>
          <a:bodyPr>
            <a:normAutofit/>
          </a:bodyPr>
          <a:lstStyle/>
          <a:p>
            <a:r>
              <a:rPr lang="en-US" dirty="0">
                <a:solidFill>
                  <a:srgbClr val="FFFFFF"/>
                </a:solidFill>
              </a:rPr>
              <a:t>MATC is positioned</a:t>
            </a:r>
          </a:p>
        </p:txBody>
      </p:sp>
      <p:sp>
        <p:nvSpPr>
          <p:cNvPr id="73" name="Rectangle 72">
            <a:extLst>
              <a:ext uri="{FF2B5EF4-FFF2-40B4-BE49-F238E27FC236}">
                <a16:creationId xmlns:a16="http://schemas.microsoft.com/office/drawing/2014/main" id="{0D63BE23-20C0-4F37-860E-0892A4DE0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Milwaukee Area Technical College | MATC">
            <a:extLst>
              <a:ext uri="{FF2B5EF4-FFF2-40B4-BE49-F238E27FC236}">
                <a16:creationId xmlns:a16="http://schemas.microsoft.com/office/drawing/2014/main" id="{9E7A1DAA-63AD-44F7-89B2-ABA98583A76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1857" y="1762226"/>
            <a:ext cx="4450460" cy="3333549"/>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49AB149-D0D3-42EA-8B4C-F39E213AE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6E8C6AD-03B5-4AA1-A7F7-0AFE8FBBAFBE}"/>
              </a:ext>
            </a:extLst>
          </p:cNvPr>
          <p:cNvSpPr>
            <a:spLocks noGrp="1"/>
          </p:cNvSpPr>
          <p:nvPr>
            <p:ph idx="1"/>
          </p:nvPr>
        </p:nvSpPr>
        <p:spPr>
          <a:xfrm>
            <a:off x="6435091" y="2096064"/>
            <a:ext cx="4832465" cy="3962120"/>
          </a:xfrm>
        </p:spPr>
        <p:txBody>
          <a:bodyPr>
            <a:normAutofit/>
          </a:bodyPr>
          <a:lstStyle/>
          <a:p>
            <a:pPr>
              <a:lnSpc>
                <a:spcPct val="110000"/>
              </a:lnSpc>
            </a:pPr>
            <a:r>
              <a:rPr lang="en-US" sz="1100" dirty="0">
                <a:solidFill>
                  <a:srgbClr val="FFFFFF"/>
                </a:solidFill>
              </a:rPr>
              <a:t>Bilingual course offerings and programs</a:t>
            </a:r>
          </a:p>
          <a:p>
            <a:pPr>
              <a:lnSpc>
                <a:spcPct val="110000"/>
              </a:lnSpc>
            </a:pPr>
            <a:r>
              <a:rPr lang="en-US" sz="1100" dirty="0">
                <a:solidFill>
                  <a:srgbClr val="FFFFFF"/>
                </a:solidFill>
              </a:rPr>
              <a:t> The MATC Promise program offers free tuition to eligible students, making college possible for students otherwise may have not perceived it to be a possibility. </a:t>
            </a:r>
          </a:p>
          <a:p>
            <a:pPr>
              <a:lnSpc>
                <a:spcPct val="110000"/>
              </a:lnSpc>
            </a:pPr>
            <a:r>
              <a:rPr lang="en-US" sz="1100" dirty="0">
                <a:solidFill>
                  <a:srgbClr val="FFFFFF"/>
                </a:solidFill>
              </a:rPr>
              <a:t>Guided Pathways</a:t>
            </a:r>
          </a:p>
          <a:p>
            <a:pPr>
              <a:lnSpc>
                <a:spcPct val="110000"/>
              </a:lnSpc>
            </a:pPr>
            <a:r>
              <a:rPr lang="en-US" sz="1100" dirty="0">
                <a:solidFill>
                  <a:srgbClr val="FFFFFF"/>
                </a:solidFill>
              </a:rPr>
              <a:t>Only IHE with an existing MOU with the Mexican Consulate of Wisconsin</a:t>
            </a:r>
          </a:p>
          <a:p>
            <a:pPr>
              <a:lnSpc>
                <a:spcPct val="110000"/>
              </a:lnSpc>
            </a:pPr>
            <a:r>
              <a:rPr lang="en-US" sz="1100" dirty="0">
                <a:solidFill>
                  <a:srgbClr val="FFFFFF"/>
                </a:solidFill>
              </a:rPr>
              <a:t>Only two-year institution in WTCS with a partnership with HPGM that grants scholarships for eligible DACA students</a:t>
            </a:r>
          </a:p>
          <a:p>
            <a:pPr>
              <a:lnSpc>
                <a:spcPct val="110000"/>
              </a:lnSpc>
            </a:pPr>
            <a:r>
              <a:rPr lang="en-US" sz="1100" dirty="0">
                <a:solidFill>
                  <a:srgbClr val="FFFFFF"/>
                </a:solidFill>
              </a:rPr>
              <a:t>Co-collaboration with other SE Wisconsin IHE’s including 2020 Diversity Summit and HACU presentation</a:t>
            </a:r>
          </a:p>
          <a:p>
            <a:pPr marL="0" indent="0">
              <a:lnSpc>
                <a:spcPct val="110000"/>
              </a:lnSpc>
              <a:buNone/>
            </a:pPr>
            <a:endParaRPr lang="en-US" sz="1100" dirty="0">
              <a:solidFill>
                <a:srgbClr val="FFFFFF"/>
              </a:solidFill>
            </a:endParaRPr>
          </a:p>
          <a:p>
            <a:pPr marL="0" indent="0">
              <a:lnSpc>
                <a:spcPct val="110000"/>
              </a:lnSpc>
              <a:buNone/>
            </a:pPr>
            <a:endParaRPr lang="en-US" sz="1100" dirty="0">
              <a:solidFill>
                <a:srgbClr val="FFFFFF"/>
              </a:solidFill>
            </a:endParaRPr>
          </a:p>
          <a:p>
            <a:pPr marL="0" indent="0">
              <a:lnSpc>
                <a:spcPct val="110000"/>
              </a:lnSpc>
              <a:buNone/>
            </a:pPr>
            <a:r>
              <a:rPr lang="en-US" sz="1100" dirty="0">
                <a:solidFill>
                  <a:srgbClr val="FFFFFF"/>
                </a:solidFill>
              </a:rPr>
              <a:t>(retrieved 11/24/18 from </a:t>
            </a:r>
            <a:r>
              <a:rPr lang="en-US" sz="1100" u="sng" dirty="0">
                <a:solidFill>
                  <a:srgbClr val="FFFFFF"/>
                </a:solidFill>
                <a:hlinkClick r:id="rId3"/>
              </a:rPr>
              <a:t>https://www.matc.edu/</a:t>
            </a:r>
            <a:r>
              <a:rPr lang="en-US" sz="1100" dirty="0">
                <a:solidFill>
                  <a:srgbClr val="FFFFFF"/>
                </a:solidFill>
              </a:rPr>
              <a:t>).</a:t>
            </a:r>
          </a:p>
          <a:p>
            <a:pPr>
              <a:lnSpc>
                <a:spcPct val="110000"/>
              </a:lnSpc>
            </a:pPr>
            <a:endParaRPr lang="en-US" sz="1100" dirty="0">
              <a:solidFill>
                <a:srgbClr val="FFFFFF"/>
              </a:solidFill>
            </a:endParaRPr>
          </a:p>
        </p:txBody>
      </p:sp>
    </p:spTree>
    <p:extLst>
      <p:ext uri="{BB962C8B-B14F-4D97-AF65-F5344CB8AC3E}">
        <p14:creationId xmlns:p14="http://schemas.microsoft.com/office/powerpoint/2010/main" val="1334973933"/>
      </p:ext>
    </p:extLst>
  </p:cSld>
  <p:clrMapOvr>
    <a:overrideClrMapping bg1="lt1" tx1="dk1" bg2="lt2" tx2="dk2" accent1="accent1" accent2="accent2" accent3="accent3" accent4="accent4" accent5="accent5" accent6="accent6" hlink="hlink" folHlink="folHlink"/>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F976CEE04F8D488A8134B1B783902B" ma:contentTypeVersion="13" ma:contentTypeDescription="Create a new document." ma:contentTypeScope="" ma:versionID="b2069c2913dfb5124a49389cc678fc4c">
  <xsd:schema xmlns:xsd="http://www.w3.org/2001/XMLSchema" xmlns:xs="http://www.w3.org/2001/XMLSchema" xmlns:p="http://schemas.microsoft.com/office/2006/metadata/properties" xmlns:ns3="c8ac77a5-7392-4071-981e-a51cd9ce2010" xmlns:ns4="46bf2f22-6eb8-4a88-8c9d-a88c6ddf44c0" targetNamespace="http://schemas.microsoft.com/office/2006/metadata/properties" ma:root="true" ma:fieldsID="6a96d7d9d4f49e671a1a486f032d0655" ns3:_="" ns4:_="">
    <xsd:import namespace="c8ac77a5-7392-4071-981e-a51cd9ce2010"/>
    <xsd:import namespace="46bf2f22-6eb8-4a88-8c9d-a88c6ddf44c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c77a5-7392-4071-981e-a51cd9ce201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bf2f22-6eb8-4a88-8c9d-a88c6ddf44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3078FE-8F88-486A-96D2-C7EAFD0F79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c77a5-7392-4071-981e-a51cd9ce2010"/>
    <ds:schemaRef ds:uri="46bf2f22-6eb8-4a88-8c9d-a88c6ddf44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C1D568-148C-4D0A-B5AE-5AACBE372784}">
  <ds:schemaRefs>
    <ds:schemaRef ds:uri="46bf2f22-6eb8-4a88-8c9d-a88c6ddf44c0"/>
    <ds:schemaRef ds:uri="http://purl.org/dc/terms/"/>
    <ds:schemaRef ds:uri="http://purl.org/dc/dcmitype/"/>
    <ds:schemaRef ds:uri="http://schemas.openxmlformats.org/package/2006/metadata/core-properties"/>
    <ds:schemaRef ds:uri="c8ac77a5-7392-4071-981e-a51cd9ce2010"/>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C717B21-DC83-4931-ADD6-2CB2EE304F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TotalTime>
  <Words>1216</Words>
  <Application>Microsoft Office PowerPoint</Application>
  <PresentationFormat>Widescreen</PresentationFormat>
  <Paragraphs>99</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Bookman Old Style</vt:lpstr>
      <vt:lpstr>Calibri</vt:lpstr>
      <vt:lpstr>Merriweather</vt:lpstr>
      <vt:lpstr>Rockwell</vt:lpstr>
      <vt:lpstr>Damask</vt:lpstr>
      <vt:lpstr>MATC’s Hispanic-Serving Institution (HSI) Initiative Report and Recommendations </vt:lpstr>
      <vt:lpstr>HSI Taskforce Members</vt:lpstr>
      <vt:lpstr>What I asked from the task force members (February 2019)</vt:lpstr>
      <vt:lpstr>2018-19 Guided Pathways HSI Task Force Team Charter </vt:lpstr>
      <vt:lpstr>Video Update on HSI Initiative</vt:lpstr>
      <vt:lpstr>The Growing Latinx Community in Wisconsin</vt:lpstr>
      <vt:lpstr>PowerPoint Presentation</vt:lpstr>
      <vt:lpstr>But…</vt:lpstr>
      <vt:lpstr>MATC is positioned</vt:lpstr>
      <vt:lpstr>Trending Upward (MATC Hispanic undergradautes according to HACU)</vt:lpstr>
      <vt:lpstr>Student Voices</vt:lpstr>
      <vt:lpstr>Student Voices</vt:lpstr>
      <vt:lpstr>Recommendation #1: Create an Office of Hispanic Initiatives (OHI) (reporting to the MATC President)  (and DREAM Center, see Recommendation #4)</vt:lpstr>
      <vt:lpstr>PowerPoint Presentation</vt:lpstr>
      <vt:lpstr>Recommendation #2: Centralize and Strengthen Bilingual and ELL Services and Programs </vt:lpstr>
      <vt:lpstr>Recommendation #3: Shift Hiring Practices </vt:lpstr>
      <vt:lpstr>PowerPoint Presentation</vt:lpstr>
      <vt:lpstr>Recommendation #4: Respond to the Needs of MATC’s Undocumented/DACAmented Students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MATC’s Hispanic-Serving Institution (HSI) Initiative Report and Recommendations </dc:title>
  <dc:creator>Maney, Jennifer</dc:creator>
  <cp:lastModifiedBy>Maney, Jennifer</cp:lastModifiedBy>
  <cp:revision>1</cp:revision>
  <dcterms:created xsi:type="dcterms:W3CDTF">2020-09-10T17:27:48Z</dcterms:created>
  <dcterms:modified xsi:type="dcterms:W3CDTF">2020-09-10T22:40:37Z</dcterms:modified>
</cp:coreProperties>
</file>